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341" r:id="rId3"/>
    <p:sldId id="272" r:id="rId4"/>
    <p:sldId id="307" r:id="rId5"/>
    <p:sldId id="318" r:id="rId6"/>
    <p:sldId id="335" r:id="rId7"/>
    <p:sldId id="269" r:id="rId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ần Ngọc Diệp" initials="T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94667" autoAdjust="0"/>
  </p:normalViewPr>
  <p:slideViewPr>
    <p:cSldViewPr>
      <p:cViewPr>
        <p:scale>
          <a:sx n="50" d="100"/>
          <a:sy n="50" d="100"/>
        </p:scale>
        <p:origin x="-1914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4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94A2E6-C338-4D5D-8B11-3005DB72F8D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C6DEF6-9C48-490B-B044-E45436CC4A63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52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146/2025/NĐ-CP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phủ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cấp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lĩnh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vực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mại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AA6137-DFA8-4B03-BB65-D838D06EE9F0}" type="parTrans" cxnId="{19C3EC56-3001-4618-8657-9F88FBF63CE6}">
      <dgm:prSet/>
      <dgm:spPr/>
      <dgm:t>
        <a:bodyPr/>
        <a:lstStyle/>
        <a:p>
          <a:endParaRPr lang="en-US"/>
        </a:p>
      </dgm:t>
    </dgm:pt>
    <dgm:pt modelId="{05DB80F5-0B47-4C9A-B2A0-6A7E5D336C70}" type="sibTrans" cxnId="{19C3EC56-3001-4618-8657-9F88FBF63CE6}">
      <dgm:prSet/>
      <dgm:spPr/>
      <dgm:t>
        <a:bodyPr/>
        <a:lstStyle/>
        <a:p>
          <a:endParaRPr lang="en-US"/>
        </a:p>
      </dgm:t>
    </dgm:pt>
    <dgm:pt modelId="{2FDFA44E-D1D9-4292-93B4-A87FCEFE1D52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quát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thảo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khuyến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EF0C78-3B72-425C-9441-4BCEAD4648EE}" type="parTrans" cxnId="{2FB11B27-81BE-4C23-8229-E4317A070BFA}">
      <dgm:prSet/>
      <dgm:spPr/>
      <dgm:t>
        <a:bodyPr/>
        <a:lstStyle/>
        <a:p>
          <a:endParaRPr lang="en-US"/>
        </a:p>
      </dgm:t>
    </dgm:pt>
    <dgm:pt modelId="{859D5A41-1565-43DD-ABC2-3E1709857027}" type="sibTrans" cxnId="{2FB11B27-81BE-4C23-8229-E4317A070BFA}">
      <dgm:prSet/>
      <dgm:spPr/>
      <dgm:t>
        <a:bodyPr/>
        <a:lstStyle/>
        <a:p>
          <a:endParaRPr lang="en-US"/>
        </a:p>
      </dgm:t>
    </dgm:pt>
    <dgm:pt modelId="{B05F1191-CA0B-4B29-BF0B-1F99621DAE2F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quát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thảo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Chương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KCQG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giai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2026 -2030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ED1233-0420-46FA-9D34-858C628B168D}" type="parTrans" cxnId="{14A0981C-8195-4AA3-8705-BEB04F69D489}">
      <dgm:prSet/>
      <dgm:spPr/>
      <dgm:t>
        <a:bodyPr/>
        <a:lstStyle/>
        <a:p>
          <a:endParaRPr lang="en-US"/>
        </a:p>
      </dgm:t>
    </dgm:pt>
    <dgm:pt modelId="{98A10836-9E98-4FEB-9E9C-531E4CB0836D}" type="sibTrans" cxnId="{14A0981C-8195-4AA3-8705-BEB04F69D489}">
      <dgm:prSet/>
      <dgm:spPr/>
      <dgm:t>
        <a:bodyPr/>
        <a:lstStyle/>
        <a:p>
          <a:endParaRPr lang="en-US"/>
        </a:p>
      </dgm:t>
    </dgm:pt>
    <dgm:pt modelId="{1C833B38-34FE-49DD-912B-FDDA2A28E342}">
      <dgm:prSet/>
      <dgm:spPr/>
      <dgm:t>
        <a:bodyPr/>
        <a:lstStyle/>
        <a:p>
          <a:pPr rtl="0"/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4: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Trả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vướng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mắc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lĩnh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vực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khuyến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6B609-4DD7-4091-A3AE-FF1D9BBBFA58}" type="parTrans" cxnId="{C8411173-6FB5-4D2D-BF0F-DFB87F88E74E}">
      <dgm:prSet/>
      <dgm:spPr/>
      <dgm:t>
        <a:bodyPr/>
        <a:lstStyle/>
        <a:p>
          <a:endParaRPr lang="en-US"/>
        </a:p>
      </dgm:t>
    </dgm:pt>
    <dgm:pt modelId="{5AAE4556-DA06-48C6-8562-BE81B75558C2}" type="sibTrans" cxnId="{C8411173-6FB5-4D2D-BF0F-DFB87F88E74E}">
      <dgm:prSet/>
      <dgm:spPr/>
      <dgm:t>
        <a:bodyPr/>
        <a:lstStyle/>
        <a:p>
          <a:endParaRPr lang="en-US"/>
        </a:p>
      </dgm:t>
    </dgm:pt>
    <dgm:pt modelId="{CC391831-1ABF-486F-B408-CAB3D00BBBBF}" type="pres">
      <dgm:prSet presAssocID="{1C94A2E6-C338-4D5D-8B11-3005DB72F8D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58A528D-3923-4877-903D-0EF94568FC6B}" type="pres">
      <dgm:prSet presAssocID="{5BC6DEF6-9C48-490B-B044-E45436CC4A63}" presName="horFlow" presStyleCnt="0"/>
      <dgm:spPr/>
    </dgm:pt>
    <dgm:pt modelId="{881E079E-7F19-4647-ACBA-A2582CEC3300}" type="pres">
      <dgm:prSet presAssocID="{5BC6DEF6-9C48-490B-B044-E45436CC4A63}" presName="bigChev" presStyleLbl="node1" presStyleIdx="0" presStyleCnt="4" custScaleX="618731"/>
      <dgm:spPr/>
      <dgm:t>
        <a:bodyPr/>
        <a:lstStyle/>
        <a:p>
          <a:endParaRPr lang="en-US"/>
        </a:p>
      </dgm:t>
    </dgm:pt>
    <dgm:pt modelId="{3B077049-8209-4C9E-BC9C-B783263F2E1A}" type="pres">
      <dgm:prSet presAssocID="{5BC6DEF6-9C48-490B-B044-E45436CC4A63}" presName="vSp" presStyleCnt="0"/>
      <dgm:spPr/>
    </dgm:pt>
    <dgm:pt modelId="{7340A775-A3E7-4135-B03E-7DAFDC478F41}" type="pres">
      <dgm:prSet presAssocID="{2FDFA44E-D1D9-4292-93B4-A87FCEFE1D52}" presName="horFlow" presStyleCnt="0"/>
      <dgm:spPr/>
    </dgm:pt>
    <dgm:pt modelId="{4F0756B1-47E5-47D0-95D2-A090CC456B1A}" type="pres">
      <dgm:prSet presAssocID="{2FDFA44E-D1D9-4292-93B4-A87FCEFE1D52}" presName="bigChev" presStyleLbl="node1" presStyleIdx="1" presStyleCnt="4" custScaleX="618731"/>
      <dgm:spPr/>
      <dgm:t>
        <a:bodyPr/>
        <a:lstStyle/>
        <a:p>
          <a:endParaRPr lang="en-US"/>
        </a:p>
      </dgm:t>
    </dgm:pt>
    <dgm:pt modelId="{51123859-A658-4AC4-8101-22F7D3A25ECC}" type="pres">
      <dgm:prSet presAssocID="{2FDFA44E-D1D9-4292-93B4-A87FCEFE1D52}" presName="vSp" presStyleCnt="0"/>
      <dgm:spPr/>
    </dgm:pt>
    <dgm:pt modelId="{12765078-DA8E-4F5B-A14F-A5F2BF3DB15F}" type="pres">
      <dgm:prSet presAssocID="{B05F1191-CA0B-4B29-BF0B-1F99621DAE2F}" presName="horFlow" presStyleCnt="0"/>
      <dgm:spPr/>
    </dgm:pt>
    <dgm:pt modelId="{0DD7EFA7-EF60-48DE-B64B-B4C6F13F3096}" type="pres">
      <dgm:prSet presAssocID="{B05F1191-CA0B-4B29-BF0B-1F99621DAE2F}" presName="bigChev" presStyleLbl="node1" presStyleIdx="2" presStyleCnt="4" custScaleX="618731"/>
      <dgm:spPr/>
      <dgm:t>
        <a:bodyPr/>
        <a:lstStyle/>
        <a:p>
          <a:endParaRPr lang="en-US"/>
        </a:p>
      </dgm:t>
    </dgm:pt>
    <dgm:pt modelId="{C6D8A640-7317-40F3-A763-6DD0A36EB78A}" type="pres">
      <dgm:prSet presAssocID="{B05F1191-CA0B-4B29-BF0B-1F99621DAE2F}" presName="vSp" presStyleCnt="0"/>
      <dgm:spPr/>
    </dgm:pt>
    <dgm:pt modelId="{30623F40-3B28-4CEF-9005-C5E91306C9A6}" type="pres">
      <dgm:prSet presAssocID="{1C833B38-34FE-49DD-912B-FDDA2A28E342}" presName="horFlow" presStyleCnt="0"/>
      <dgm:spPr/>
    </dgm:pt>
    <dgm:pt modelId="{C5194749-BF90-47B0-BE57-B78F960B6E05}" type="pres">
      <dgm:prSet presAssocID="{1C833B38-34FE-49DD-912B-FDDA2A28E342}" presName="bigChev" presStyleLbl="node1" presStyleIdx="3" presStyleCnt="4" custScaleX="618731"/>
      <dgm:spPr/>
      <dgm:t>
        <a:bodyPr/>
        <a:lstStyle/>
        <a:p>
          <a:endParaRPr lang="en-US"/>
        </a:p>
      </dgm:t>
    </dgm:pt>
  </dgm:ptLst>
  <dgm:cxnLst>
    <dgm:cxn modelId="{C8411173-6FB5-4D2D-BF0F-DFB87F88E74E}" srcId="{1C94A2E6-C338-4D5D-8B11-3005DB72F8DE}" destId="{1C833B38-34FE-49DD-912B-FDDA2A28E342}" srcOrd="3" destOrd="0" parTransId="{3206B609-4DD7-4091-A3AE-FF1D9BBBFA58}" sibTransId="{5AAE4556-DA06-48C6-8562-BE81B75558C2}"/>
    <dgm:cxn modelId="{F252E094-0549-4099-B0EE-AE858E7B908E}" type="presOf" srcId="{5BC6DEF6-9C48-490B-B044-E45436CC4A63}" destId="{881E079E-7F19-4647-ACBA-A2582CEC3300}" srcOrd="0" destOrd="0" presId="urn:microsoft.com/office/officeart/2005/8/layout/lProcess3"/>
    <dgm:cxn modelId="{09410F49-FC39-4AA1-8EA2-9EBE00CD8D41}" type="presOf" srcId="{B05F1191-CA0B-4B29-BF0B-1F99621DAE2F}" destId="{0DD7EFA7-EF60-48DE-B64B-B4C6F13F3096}" srcOrd="0" destOrd="0" presId="urn:microsoft.com/office/officeart/2005/8/layout/lProcess3"/>
    <dgm:cxn modelId="{14A0981C-8195-4AA3-8705-BEB04F69D489}" srcId="{1C94A2E6-C338-4D5D-8B11-3005DB72F8DE}" destId="{B05F1191-CA0B-4B29-BF0B-1F99621DAE2F}" srcOrd="2" destOrd="0" parTransId="{F7ED1233-0420-46FA-9D34-858C628B168D}" sibTransId="{98A10836-9E98-4FEB-9E9C-531E4CB0836D}"/>
    <dgm:cxn modelId="{D192361A-24F3-49DA-A033-E44F54AE1B19}" type="presOf" srcId="{1C94A2E6-C338-4D5D-8B11-3005DB72F8DE}" destId="{CC391831-1ABF-486F-B408-CAB3D00BBBBF}" srcOrd="0" destOrd="0" presId="urn:microsoft.com/office/officeart/2005/8/layout/lProcess3"/>
    <dgm:cxn modelId="{154A45D1-0CB8-4754-BD6F-9E7DCE5027C0}" type="presOf" srcId="{1C833B38-34FE-49DD-912B-FDDA2A28E342}" destId="{C5194749-BF90-47B0-BE57-B78F960B6E05}" srcOrd="0" destOrd="0" presId="urn:microsoft.com/office/officeart/2005/8/layout/lProcess3"/>
    <dgm:cxn modelId="{4A816CAE-6E4A-418D-BD6C-F0D1C1AFA521}" type="presOf" srcId="{2FDFA44E-D1D9-4292-93B4-A87FCEFE1D52}" destId="{4F0756B1-47E5-47D0-95D2-A090CC456B1A}" srcOrd="0" destOrd="0" presId="urn:microsoft.com/office/officeart/2005/8/layout/lProcess3"/>
    <dgm:cxn modelId="{19C3EC56-3001-4618-8657-9F88FBF63CE6}" srcId="{1C94A2E6-C338-4D5D-8B11-3005DB72F8DE}" destId="{5BC6DEF6-9C48-490B-B044-E45436CC4A63}" srcOrd="0" destOrd="0" parTransId="{F2AA6137-DFA8-4B03-BB65-D838D06EE9F0}" sibTransId="{05DB80F5-0B47-4C9A-B2A0-6A7E5D336C70}"/>
    <dgm:cxn modelId="{2FB11B27-81BE-4C23-8229-E4317A070BFA}" srcId="{1C94A2E6-C338-4D5D-8B11-3005DB72F8DE}" destId="{2FDFA44E-D1D9-4292-93B4-A87FCEFE1D52}" srcOrd="1" destOrd="0" parTransId="{1CEF0C78-3B72-425C-9441-4BCEAD4648EE}" sibTransId="{859D5A41-1565-43DD-ABC2-3E1709857027}"/>
    <dgm:cxn modelId="{5D67A099-51EA-4E91-87F6-A8E49A80B1A6}" type="presParOf" srcId="{CC391831-1ABF-486F-B408-CAB3D00BBBBF}" destId="{058A528D-3923-4877-903D-0EF94568FC6B}" srcOrd="0" destOrd="0" presId="urn:microsoft.com/office/officeart/2005/8/layout/lProcess3"/>
    <dgm:cxn modelId="{F820A279-ECB8-461C-BBB3-D626CD9F7863}" type="presParOf" srcId="{058A528D-3923-4877-903D-0EF94568FC6B}" destId="{881E079E-7F19-4647-ACBA-A2582CEC3300}" srcOrd="0" destOrd="0" presId="urn:microsoft.com/office/officeart/2005/8/layout/lProcess3"/>
    <dgm:cxn modelId="{E01BDCDE-CEE7-45B8-A6D0-EBD427E937F0}" type="presParOf" srcId="{CC391831-1ABF-486F-B408-CAB3D00BBBBF}" destId="{3B077049-8209-4C9E-BC9C-B783263F2E1A}" srcOrd="1" destOrd="0" presId="urn:microsoft.com/office/officeart/2005/8/layout/lProcess3"/>
    <dgm:cxn modelId="{1F7429AD-BBBE-4D7F-B87A-F96F0A710D5A}" type="presParOf" srcId="{CC391831-1ABF-486F-B408-CAB3D00BBBBF}" destId="{7340A775-A3E7-4135-B03E-7DAFDC478F41}" srcOrd="2" destOrd="0" presId="urn:microsoft.com/office/officeart/2005/8/layout/lProcess3"/>
    <dgm:cxn modelId="{3C93E634-E0C6-4AC6-9FF6-0EA65C1A505B}" type="presParOf" srcId="{7340A775-A3E7-4135-B03E-7DAFDC478F41}" destId="{4F0756B1-47E5-47D0-95D2-A090CC456B1A}" srcOrd="0" destOrd="0" presId="urn:microsoft.com/office/officeart/2005/8/layout/lProcess3"/>
    <dgm:cxn modelId="{EDA4892D-1093-4C8F-92C2-1400E3171743}" type="presParOf" srcId="{CC391831-1ABF-486F-B408-CAB3D00BBBBF}" destId="{51123859-A658-4AC4-8101-22F7D3A25ECC}" srcOrd="3" destOrd="0" presId="urn:microsoft.com/office/officeart/2005/8/layout/lProcess3"/>
    <dgm:cxn modelId="{CBAA60D8-4D6A-489D-9056-67F90D934F24}" type="presParOf" srcId="{CC391831-1ABF-486F-B408-CAB3D00BBBBF}" destId="{12765078-DA8E-4F5B-A14F-A5F2BF3DB15F}" srcOrd="4" destOrd="0" presId="urn:microsoft.com/office/officeart/2005/8/layout/lProcess3"/>
    <dgm:cxn modelId="{71675857-D555-40C6-984B-17D5C7CC8542}" type="presParOf" srcId="{12765078-DA8E-4F5B-A14F-A5F2BF3DB15F}" destId="{0DD7EFA7-EF60-48DE-B64B-B4C6F13F3096}" srcOrd="0" destOrd="0" presId="urn:microsoft.com/office/officeart/2005/8/layout/lProcess3"/>
    <dgm:cxn modelId="{9D786DFE-3594-4B8C-991D-1FD4280B5161}" type="presParOf" srcId="{CC391831-1ABF-486F-B408-CAB3D00BBBBF}" destId="{C6D8A640-7317-40F3-A763-6DD0A36EB78A}" srcOrd="5" destOrd="0" presId="urn:microsoft.com/office/officeart/2005/8/layout/lProcess3"/>
    <dgm:cxn modelId="{A7FEF554-3141-41AB-9EC6-DE7B4E873C4A}" type="presParOf" srcId="{CC391831-1ABF-486F-B408-CAB3D00BBBBF}" destId="{30623F40-3B28-4CEF-9005-C5E91306C9A6}" srcOrd="6" destOrd="0" presId="urn:microsoft.com/office/officeart/2005/8/layout/lProcess3"/>
    <dgm:cxn modelId="{FFBF3DA7-D758-46A6-8025-935A0BEE659E}" type="presParOf" srcId="{30623F40-3B28-4CEF-9005-C5E91306C9A6}" destId="{C5194749-BF90-47B0-BE57-B78F960B6E0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1169E3-E712-4C77-BAA6-849020E1CED4}" type="doc">
      <dgm:prSet loTypeId="urn:microsoft.com/office/officeart/2005/8/layout/chevron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B533BD-B7CD-4DF3-B78C-13222F241FC0}" type="pres">
      <dgm:prSet presAssocID="{8B1169E3-E712-4C77-BAA6-849020E1CE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AA0443B-6FD4-4C5E-84E1-DC99116F9FDC}" type="presOf" srcId="{8B1169E3-E712-4C77-BAA6-849020E1CED4}" destId="{DAB533BD-B7CD-4DF3-B78C-13222F241FC0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E079E-7F19-4647-ACBA-A2582CEC3300}">
      <dsp:nvSpPr>
        <dsp:cNvPr id="0" name=""/>
        <dsp:cNvSpPr/>
      </dsp:nvSpPr>
      <dsp:spPr>
        <a:xfrm>
          <a:off x="1" y="1001215"/>
          <a:ext cx="16992596" cy="1098545"/>
        </a:xfrm>
        <a:prstGeom prst="chevr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9530" tIns="24765" rIns="0" bIns="2476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52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146/2025/NĐ-CP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phủ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cấp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lĩnh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vực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mại</a:t>
          </a:r>
          <a:endParaRPr lang="en-US" sz="3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9274" y="1001215"/>
        <a:ext cx="15894051" cy="1098545"/>
      </dsp:txXfrm>
    </dsp:sp>
    <dsp:sp modelId="{4F0756B1-47E5-47D0-95D2-A090CC456B1A}">
      <dsp:nvSpPr>
        <dsp:cNvPr id="0" name=""/>
        <dsp:cNvSpPr/>
      </dsp:nvSpPr>
      <dsp:spPr>
        <a:xfrm>
          <a:off x="1" y="2253556"/>
          <a:ext cx="16992596" cy="1098545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9530" tIns="24765" rIns="0" bIns="2476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quát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thảo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khuyến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endParaRPr lang="en-US" sz="3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9274" y="2253556"/>
        <a:ext cx="15894051" cy="1098545"/>
      </dsp:txXfrm>
    </dsp:sp>
    <dsp:sp modelId="{0DD7EFA7-EF60-48DE-B64B-B4C6F13F3096}">
      <dsp:nvSpPr>
        <dsp:cNvPr id="0" name=""/>
        <dsp:cNvSpPr/>
      </dsp:nvSpPr>
      <dsp:spPr>
        <a:xfrm>
          <a:off x="1" y="3505898"/>
          <a:ext cx="16992596" cy="1098545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49530" tIns="24765" rIns="0" bIns="2476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quát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thảo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Chương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KCQG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giai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2026 -2030</a:t>
          </a:r>
          <a:endParaRPr lang="en-US" sz="3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9274" y="3505898"/>
        <a:ext cx="15894051" cy="1098545"/>
      </dsp:txXfrm>
    </dsp:sp>
    <dsp:sp modelId="{C5194749-BF90-47B0-BE57-B78F960B6E05}">
      <dsp:nvSpPr>
        <dsp:cNvPr id="0" name=""/>
        <dsp:cNvSpPr/>
      </dsp:nvSpPr>
      <dsp:spPr>
        <a:xfrm>
          <a:off x="1" y="4758239"/>
          <a:ext cx="16992596" cy="10985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0" bIns="2476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4: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Trả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vướng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mắc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lĩnh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vực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khuyến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3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9274" y="4758239"/>
        <a:ext cx="15894051" cy="10985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65B6F-BB60-40D2-A810-29044584F1C8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A1AF8-CD67-4619-A68B-3CA45B74F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55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846440" y="8999379"/>
            <a:ext cx="13231758" cy="436017"/>
            <a:chOff x="0" y="-28575"/>
            <a:chExt cx="17642344" cy="581356"/>
          </a:xfrm>
        </p:grpSpPr>
        <p:sp>
          <p:nvSpPr>
            <p:cNvPr id="5" name="Freeform 5"/>
            <p:cNvSpPr/>
            <p:nvPr/>
          </p:nvSpPr>
          <p:spPr>
            <a:xfrm>
              <a:off x="0" y="91242"/>
              <a:ext cx="450823" cy="450823"/>
            </a:xfrm>
            <a:custGeom>
              <a:avLst/>
              <a:gdLst/>
              <a:ahLst/>
              <a:cxnLst/>
              <a:rect l="l" t="t" r="r" b="b"/>
              <a:pathLst>
                <a:path w="450823" h="450823">
                  <a:moveTo>
                    <a:pt x="0" y="0"/>
                  </a:moveTo>
                  <a:lnTo>
                    <a:pt x="450823" y="0"/>
                  </a:lnTo>
                  <a:lnTo>
                    <a:pt x="450823" y="450823"/>
                  </a:lnTo>
                  <a:lnTo>
                    <a:pt x="0" y="450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772261" y="-28575"/>
              <a:ext cx="16870083" cy="5813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379"/>
                </a:lnSpc>
                <a:spcBef>
                  <a:spcPct val="0"/>
                </a:spcBef>
              </a:pPr>
              <a:r>
                <a:rPr lang="en-US" sz="2599" dirty="0" err="1">
                  <a:solidFill>
                    <a:srgbClr val="1E3256"/>
                  </a:solidFill>
                  <a:latin typeface="Times New Roman" panose="02020603050405020304" pitchFamily="18" charset="0"/>
                  <a:ea typeface="Asap"/>
                  <a:cs typeface="Times New Roman" panose="02020603050405020304" pitchFamily="18" charset="0"/>
                  <a:sym typeface="Asap"/>
                </a:rPr>
                <a:t>Hà</a:t>
              </a:r>
              <a:r>
                <a:rPr lang="en-US" sz="2599" dirty="0">
                  <a:solidFill>
                    <a:srgbClr val="1E3256"/>
                  </a:solidFill>
                  <a:latin typeface="Times New Roman" panose="02020603050405020304" pitchFamily="18" charset="0"/>
                  <a:ea typeface="Asap"/>
                  <a:cs typeface="Times New Roman" panose="02020603050405020304" pitchFamily="18" charset="0"/>
                  <a:sym typeface="Asap"/>
                </a:rPr>
                <a:t> </a:t>
              </a:r>
              <a:r>
                <a:rPr lang="en-US" sz="2599" dirty="0" err="1">
                  <a:solidFill>
                    <a:srgbClr val="1E3256"/>
                  </a:solidFill>
                  <a:latin typeface="Times New Roman" panose="02020603050405020304" pitchFamily="18" charset="0"/>
                  <a:ea typeface="Asap"/>
                  <a:cs typeface="Times New Roman" panose="02020603050405020304" pitchFamily="18" charset="0"/>
                  <a:sym typeface="Asap"/>
                </a:rPr>
                <a:t>Nội</a:t>
              </a:r>
              <a:r>
                <a:rPr lang="en-US" sz="2599" dirty="0">
                  <a:solidFill>
                    <a:srgbClr val="1E3256"/>
                  </a:solidFill>
                  <a:latin typeface="Times New Roman" panose="02020603050405020304" pitchFamily="18" charset="0"/>
                  <a:ea typeface="Asap"/>
                  <a:cs typeface="Times New Roman" panose="02020603050405020304" pitchFamily="18" charset="0"/>
                  <a:sym typeface="Asap"/>
                </a:rPr>
                <a:t>, </a:t>
              </a:r>
              <a:r>
                <a:rPr lang="en-US" sz="2599" dirty="0" err="1">
                  <a:solidFill>
                    <a:srgbClr val="1E3256"/>
                  </a:solidFill>
                  <a:latin typeface="Times New Roman" panose="02020603050405020304" pitchFamily="18" charset="0"/>
                  <a:ea typeface="Asap"/>
                  <a:cs typeface="Times New Roman" panose="02020603050405020304" pitchFamily="18" charset="0"/>
                  <a:sym typeface="Asap"/>
                </a:rPr>
                <a:t>tháng</a:t>
              </a:r>
              <a:r>
                <a:rPr lang="en-US" sz="2599" dirty="0">
                  <a:solidFill>
                    <a:srgbClr val="1E3256"/>
                  </a:solidFill>
                  <a:latin typeface="Times New Roman" panose="02020603050405020304" pitchFamily="18" charset="0"/>
                  <a:ea typeface="Asap"/>
                  <a:cs typeface="Times New Roman" panose="02020603050405020304" pitchFamily="18" charset="0"/>
                  <a:sym typeface="Asap"/>
                </a:rPr>
                <a:t> </a:t>
              </a:r>
              <a:r>
                <a:rPr lang="en-US" sz="2599" dirty="0" smtClean="0">
                  <a:solidFill>
                    <a:srgbClr val="1E3256"/>
                  </a:solidFill>
                  <a:latin typeface="Times New Roman" panose="02020603050405020304" pitchFamily="18" charset="0"/>
                  <a:ea typeface="Asap"/>
                  <a:cs typeface="Times New Roman" panose="02020603050405020304" pitchFamily="18" charset="0"/>
                  <a:sym typeface="Asap"/>
                </a:rPr>
                <a:t>8 </a:t>
              </a:r>
              <a:r>
                <a:rPr lang="en-US" sz="2599" dirty="0" err="1">
                  <a:solidFill>
                    <a:srgbClr val="1E3256"/>
                  </a:solidFill>
                  <a:latin typeface="Times New Roman" panose="02020603050405020304" pitchFamily="18" charset="0"/>
                  <a:ea typeface="Asap"/>
                  <a:cs typeface="Times New Roman" panose="02020603050405020304" pitchFamily="18" charset="0"/>
                  <a:sym typeface="Asap"/>
                </a:rPr>
                <a:t>năm</a:t>
              </a:r>
              <a:r>
                <a:rPr lang="en-US" sz="2599" dirty="0">
                  <a:solidFill>
                    <a:srgbClr val="1E3256"/>
                  </a:solidFill>
                  <a:latin typeface="Times New Roman" panose="02020603050405020304" pitchFamily="18" charset="0"/>
                  <a:ea typeface="Asap"/>
                  <a:cs typeface="Times New Roman" panose="02020603050405020304" pitchFamily="18" charset="0"/>
                  <a:sym typeface="Asap"/>
                </a:rPr>
                <a:t> 2025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7274515"/>
            <a:ext cx="4000741" cy="783098"/>
            <a:chOff x="0" y="-28575"/>
            <a:chExt cx="5334321" cy="1044131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28575"/>
              <a:ext cx="5334321" cy="488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19"/>
                </a:lnSpc>
                <a:spcBef>
                  <a:spcPct val="0"/>
                </a:spcBef>
              </a:pPr>
              <a:endParaRPr lang="en-US" sz="2399" b="1" dirty="0">
                <a:solidFill>
                  <a:srgbClr val="EDECED"/>
                </a:solidFill>
                <a:latin typeface="Asap Bold"/>
                <a:ea typeface="Asap Bold"/>
                <a:cs typeface="Asap Bold"/>
                <a:sym typeface="Asap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89628"/>
              <a:ext cx="5334321" cy="425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29"/>
                </a:lnSpc>
                <a:spcBef>
                  <a:spcPct val="0"/>
                </a:spcBef>
              </a:pPr>
              <a:endParaRPr lang="en-US" sz="2099" dirty="0">
                <a:solidFill>
                  <a:srgbClr val="EDECED"/>
                </a:solidFill>
                <a:latin typeface="Asap"/>
                <a:ea typeface="Asap"/>
                <a:cs typeface="Asap"/>
                <a:sym typeface="Asap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E120C9B-2A67-F850-6BAF-4FEF365D71FC}"/>
              </a:ext>
            </a:extLst>
          </p:cNvPr>
          <p:cNvSpPr txBox="1"/>
          <p:nvPr/>
        </p:nvSpPr>
        <p:spPr>
          <a:xfrm>
            <a:off x="990600" y="3390900"/>
            <a:ext cx="16268700" cy="27084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en-US" sz="6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BÁO CÁO</a:t>
            </a:r>
            <a:endParaRPr lang="en-US" sz="6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en-US" sz="6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VỀ LĨNH VỰC KHUYẾN CÔNG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1E3256"/>
              </a:solidFill>
              <a:effectLst/>
              <a:uLnTx/>
              <a:uFillTx/>
              <a:latin typeface="Times New Roman" panose="02020603050405020304" pitchFamily="18" charset="0"/>
              <a:ea typeface="Barlow Condensed Bold"/>
              <a:cs typeface="Times New Roman" panose="02020603050405020304" pitchFamily="18" charset="0"/>
              <a:sym typeface="Barlow Condensed Bold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28700" y="1028700"/>
            <a:ext cx="16268700" cy="1266092"/>
            <a:chOff x="1028700" y="1028700"/>
            <a:chExt cx="16268700" cy="1981201"/>
          </a:xfrm>
        </p:grpSpPr>
        <p:sp>
          <p:nvSpPr>
            <p:cNvPr id="7" name="Freeform 7"/>
            <p:cNvSpPr/>
            <p:nvPr/>
          </p:nvSpPr>
          <p:spPr>
            <a:xfrm>
              <a:off x="1028700" y="1028700"/>
              <a:ext cx="16268700" cy="1981201"/>
            </a:xfrm>
            <a:custGeom>
              <a:avLst/>
              <a:gdLst/>
              <a:ahLst/>
              <a:cxnLst/>
              <a:rect l="l" t="t" r="r" b="b"/>
              <a:pathLst>
                <a:path w="8508978" h="1042542">
                  <a:moveTo>
                    <a:pt x="0" y="0"/>
                  </a:moveTo>
                  <a:lnTo>
                    <a:pt x="8508978" y="0"/>
                  </a:lnTo>
                  <a:lnTo>
                    <a:pt x="8508978" y="1042542"/>
                  </a:lnTo>
                  <a:lnTo>
                    <a:pt x="0" y="1042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                                    </a:t>
              </a:r>
            </a:p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                             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BỘ CÔNG THƯƠNG</a:t>
              </a:r>
            </a:p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                             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CỤC ĐỔI MỚI SÁNG TẠO, CHUYỂN ĐỔI XANH VÀ KHUYẾN CÔNG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104899"/>
              <a:ext cx="3048000" cy="17526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2"/>
            <a:ext cx="171926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80320811"/>
              </p:ext>
            </p:extLst>
          </p:nvPr>
        </p:nvGraphicFramePr>
        <p:xfrm>
          <a:off x="685800" y="2247900"/>
          <a:ext cx="16992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29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099148"/>
              </p:ext>
            </p:extLst>
          </p:nvPr>
        </p:nvGraphicFramePr>
        <p:xfrm>
          <a:off x="762000" y="5676900"/>
          <a:ext cx="16916400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924049"/>
            <a:ext cx="16992600" cy="2133601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indent="457200">
              <a:spcBef>
                <a:spcPts val="300"/>
              </a:spcBef>
              <a:spcAft>
                <a:spcPts val="300"/>
              </a:spcAft>
            </a:pPr>
            <a:r>
              <a:rPr lang="en-US" sz="4000" b="1" spc="-3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PHẦN I</a:t>
            </a:r>
            <a:r>
              <a:rPr lang="en-US" sz="4000" dirty="0">
                <a:solidFill>
                  <a:schemeClr val="tx1"/>
                </a:solidFill>
                <a:latin typeface=".VnTime"/>
                <a:ea typeface="Times New Roman"/>
                <a:cs typeface="Times New Roman"/>
              </a:rPr>
              <a:t/>
            </a:r>
            <a:br>
              <a:rPr lang="en-US" sz="4000" dirty="0">
                <a:solidFill>
                  <a:schemeClr val="tx1"/>
                </a:solidFill>
                <a:latin typeface=".VnTime"/>
                <a:ea typeface="Times New Roman"/>
                <a:cs typeface="Times New Roman"/>
              </a:rPr>
            </a:br>
            <a:r>
              <a:rPr lang="en-US" sz="4000" b="1" spc="-1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40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52 </a:t>
            </a:r>
            <a:r>
              <a:rPr lang="en-US" sz="4000" b="1" spc="-1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40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spc="-1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0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spc="-1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0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146/2025/NĐ-CP </a:t>
            </a:r>
            <a:r>
              <a:rPr lang="en-US" sz="4000" b="1" spc="-1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spc="-1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0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spc="-1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phủ</a:t>
            </a:r>
            <a:r>
              <a:rPr lang="en-US" sz="40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b="1" spc="-1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40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spc="-1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0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spc="-1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4000" b="1" spc="-1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spc="-1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40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spc="-1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40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spc="-1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40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spc="-1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spc="-1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sz="40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spc="-1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40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spc="-1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0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spc="-1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40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spc="-1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spc="-1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40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spc="-1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mại</a:t>
            </a:r>
            <a:endParaRPr lang="en-US" sz="4000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6884" y="415975"/>
            <a:ext cx="17189116" cy="1298524"/>
            <a:chOff x="336884" y="415975"/>
            <a:chExt cx="17189116" cy="1298524"/>
          </a:xfrm>
          <a:noFill/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7698E922-7CC3-0B28-5F6F-DCCC7413A1FA}"/>
                </a:ext>
              </a:extLst>
            </p:cNvPr>
            <p:cNvSpPr/>
            <p:nvPr/>
          </p:nvSpPr>
          <p:spPr>
            <a:xfrm>
              <a:off x="336884" y="415975"/>
              <a:ext cx="17189116" cy="1069926"/>
            </a:xfrm>
            <a:custGeom>
              <a:avLst/>
              <a:gdLst/>
              <a:ahLst/>
              <a:cxnLst/>
              <a:rect l="l" t="t" r="r" b="b"/>
              <a:pathLst>
                <a:path w="8508978" h="1042542">
                  <a:moveTo>
                    <a:pt x="0" y="0"/>
                  </a:moveTo>
                  <a:lnTo>
                    <a:pt x="8508978" y="0"/>
                  </a:lnTo>
                  <a:lnTo>
                    <a:pt x="8508978" y="1042542"/>
                  </a:lnTo>
                  <a:lnTo>
                    <a:pt x="0" y="104254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  BỘ CÔNG THƯƠNG</a:t>
              </a:r>
            </a:p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  CỤC ĐỔI MỚI SÁNG TẠO, CHUYỂN ĐỔI XANH VÀ KHUYẾN CÔNG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24824"/>
              <a:ext cx="2895600" cy="12896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3"/>
          <p:cNvSpPr txBox="1"/>
          <p:nvPr/>
        </p:nvSpPr>
        <p:spPr>
          <a:xfrm>
            <a:off x="685800" y="4838700"/>
            <a:ext cx="16992600" cy="35855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 </a:t>
            </a:r>
            <a:r>
              <a:rPr lang="vi-VN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vụ, quyền hạn của Thủ tướng Chính phủ về phê duyệt Chương trình khuyến công quốc gia từng giai đoạn quy định tại khoản 1 Điều 2, điểm b, điểm c, điểm g khoản 1 Điều 15 Nghị định số 45/2012/NĐ-CP do Bộ Công Thương thực hiện</a:t>
            </a:r>
            <a:r>
              <a:rPr lang="vi-VN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>
              <a:defRPr sz="2000"/>
            </a:pP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29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57400" y="8815743"/>
            <a:ext cx="5034297" cy="3870116"/>
          </a:xfrm>
          <a:custGeom>
            <a:avLst/>
            <a:gdLst/>
            <a:ahLst/>
            <a:cxnLst/>
            <a:rect l="l" t="t" r="r" b="b"/>
            <a:pathLst>
              <a:path w="5034297" h="3870116">
                <a:moveTo>
                  <a:pt x="0" y="0"/>
                </a:moveTo>
                <a:lnTo>
                  <a:pt x="5034297" y="0"/>
                </a:lnTo>
                <a:lnTo>
                  <a:pt x="5034297" y="3870116"/>
                </a:lnTo>
                <a:lnTo>
                  <a:pt x="0" y="3870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15281650" y="-1589494"/>
            <a:ext cx="4269078" cy="3281853"/>
          </a:xfrm>
          <a:custGeom>
            <a:avLst/>
            <a:gdLst/>
            <a:ahLst/>
            <a:cxnLst/>
            <a:rect l="l" t="t" r="r" b="b"/>
            <a:pathLst>
              <a:path w="4269078" h="3281853">
                <a:moveTo>
                  <a:pt x="0" y="3281853"/>
                </a:moveTo>
                <a:lnTo>
                  <a:pt x="4269077" y="3281853"/>
                </a:lnTo>
                <a:lnTo>
                  <a:pt x="4269077" y="0"/>
                </a:lnTo>
                <a:lnTo>
                  <a:pt x="0" y="0"/>
                </a:lnTo>
                <a:lnTo>
                  <a:pt x="0" y="328185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0" name="Group 50"/>
          <p:cNvGrpSpPr/>
          <p:nvPr/>
        </p:nvGrpSpPr>
        <p:grpSpPr>
          <a:xfrm>
            <a:off x="-1342907" y="10016500"/>
            <a:ext cx="20973813" cy="734301"/>
            <a:chOff x="0" y="0"/>
            <a:chExt cx="11607985" cy="4064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8399C7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11607985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2488624" y="10016500"/>
            <a:ext cx="13310752" cy="734301"/>
            <a:chOff x="0" y="0"/>
            <a:chExt cx="7366854" cy="4064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D3D6B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7366854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554847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D8FDBA-B725-A1D1-AC4A-3F382515B794}"/>
              </a:ext>
            </a:extLst>
          </p:cNvPr>
          <p:cNvSpPr txBox="1"/>
          <p:nvPr/>
        </p:nvSpPr>
        <p:spPr>
          <a:xfrm>
            <a:off x="1066800" y="3346639"/>
            <a:ext cx="16349389" cy="69403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tabLst>
                <a:tab pos="5671185" algn="r"/>
              </a:tabLst>
            </a:pPr>
            <a:r>
              <a:rPr lang="en-US" sz="4000" b="1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4000" b="1" spc="-2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4000" b="1" spc="-2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4000" b="1" spc="-2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sung </a:t>
            </a:r>
            <a:r>
              <a:rPr lang="en-US" sz="4000" b="1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b="1" spc="-2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000" b="1" spc="-2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4000" b="1" spc="-2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dung:</a:t>
            </a:r>
          </a:p>
          <a:p>
            <a:pPr>
              <a:defRPr sz="2000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  <a:defRPr sz="2000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  <a:defRPr sz="2000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  <a:defRPr sz="2000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  <a:defRPr sz="2000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  <a:defRPr sz="2000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  <a:defRPr sz="2000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  <a:defRPr sz="2000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  <a:defRPr sz="2000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UBND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36884" y="415975"/>
            <a:ext cx="17189116" cy="1276384"/>
            <a:chOff x="336884" y="415975"/>
            <a:chExt cx="17189116" cy="1298524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xmlns="" id="{7698E922-7CC3-0B28-5F6F-DCCC7413A1FA}"/>
                </a:ext>
              </a:extLst>
            </p:cNvPr>
            <p:cNvSpPr/>
            <p:nvPr/>
          </p:nvSpPr>
          <p:spPr>
            <a:xfrm>
              <a:off x="336884" y="415975"/>
              <a:ext cx="17189116" cy="993726"/>
            </a:xfrm>
            <a:custGeom>
              <a:avLst/>
              <a:gdLst/>
              <a:ahLst/>
              <a:cxnLst/>
              <a:rect l="l" t="t" r="r" b="b"/>
              <a:pathLst>
                <a:path w="8508978" h="1042542">
                  <a:moveTo>
                    <a:pt x="0" y="0"/>
                  </a:moveTo>
                  <a:lnTo>
                    <a:pt x="8508978" y="0"/>
                  </a:lnTo>
                  <a:lnTo>
                    <a:pt x="8508978" y="1042542"/>
                  </a:lnTo>
                  <a:lnTo>
                    <a:pt x="0" y="104254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  BỘ CÔNG THƯƠNG</a:t>
              </a:r>
            </a:p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  CỤC ĐỔI MỚI SÁNG TẠO, CHUYỂN ĐỔI XANH VÀ KHUYẾN CÔNG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24824"/>
              <a:ext cx="2895600" cy="128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066799" y="1692359"/>
            <a:ext cx="16251895" cy="13234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5671185" algn="r"/>
              </a:tabLst>
            </a:pPr>
            <a:r>
              <a:rPr lang="en-US" sz="4000" b="1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000" b="1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II. </a:t>
            </a:r>
            <a:endParaRPr lang="en-US" sz="4000" b="1" spc="-2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5671185" algn="r"/>
              </a:tabLst>
            </a:pPr>
            <a:r>
              <a:rPr lang="en-US" sz="4000" b="1" spc="-2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 </a:t>
            </a:r>
            <a:r>
              <a:rPr lang="en-US" sz="4000" b="1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QUÁT DỰ THẢO NGHỊ ĐỊNH VỀ KHUYẾN CÔNG</a:t>
            </a:r>
          </a:p>
        </p:txBody>
      </p:sp>
    </p:spTree>
    <p:extLst>
      <p:ext uri="{BB962C8B-B14F-4D97-AF65-F5344CB8AC3E}">
        <p14:creationId xmlns:p14="http://schemas.microsoft.com/office/powerpoint/2010/main" val="27820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57400" y="8815743"/>
            <a:ext cx="5034297" cy="3870116"/>
          </a:xfrm>
          <a:custGeom>
            <a:avLst/>
            <a:gdLst/>
            <a:ahLst/>
            <a:cxnLst/>
            <a:rect l="l" t="t" r="r" b="b"/>
            <a:pathLst>
              <a:path w="5034297" h="3870116">
                <a:moveTo>
                  <a:pt x="0" y="0"/>
                </a:moveTo>
                <a:lnTo>
                  <a:pt x="5034297" y="0"/>
                </a:lnTo>
                <a:lnTo>
                  <a:pt x="5034297" y="3870116"/>
                </a:lnTo>
                <a:lnTo>
                  <a:pt x="0" y="3870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15281650" y="-1589494"/>
            <a:ext cx="4269078" cy="3281853"/>
          </a:xfrm>
          <a:custGeom>
            <a:avLst/>
            <a:gdLst/>
            <a:ahLst/>
            <a:cxnLst/>
            <a:rect l="l" t="t" r="r" b="b"/>
            <a:pathLst>
              <a:path w="4269078" h="3281853">
                <a:moveTo>
                  <a:pt x="0" y="3281853"/>
                </a:moveTo>
                <a:lnTo>
                  <a:pt x="4269077" y="3281853"/>
                </a:lnTo>
                <a:lnTo>
                  <a:pt x="4269077" y="0"/>
                </a:lnTo>
                <a:lnTo>
                  <a:pt x="0" y="0"/>
                </a:lnTo>
                <a:lnTo>
                  <a:pt x="0" y="328185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0" name="Group 50"/>
          <p:cNvGrpSpPr/>
          <p:nvPr/>
        </p:nvGrpSpPr>
        <p:grpSpPr>
          <a:xfrm>
            <a:off x="-1423085" y="9973474"/>
            <a:ext cx="20973813" cy="734301"/>
            <a:chOff x="0" y="0"/>
            <a:chExt cx="11607985" cy="4064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8399C7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11607985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2488624" y="10016500"/>
            <a:ext cx="13310752" cy="734301"/>
            <a:chOff x="0" y="0"/>
            <a:chExt cx="7366854" cy="4064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D3D6B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7366854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554847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D8FDBA-B725-A1D1-AC4A-3F382515B794}"/>
              </a:ext>
            </a:extLst>
          </p:cNvPr>
          <p:cNvSpPr txBox="1"/>
          <p:nvPr/>
        </p:nvSpPr>
        <p:spPr>
          <a:xfrm>
            <a:off x="1409699" y="2094206"/>
            <a:ext cx="16078201" cy="13234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5671185" algn="r"/>
              </a:tabLst>
            </a:pP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III.</a:t>
            </a:r>
          </a:p>
          <a:p>
            <a:pPr algn="ctr">
              <a:tabLst>
                <a:tab pos="5671185" algn="r"/>
              </a:tabLst>
            </a:pP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Chương trình KCQG giai đoạn 2026 -2030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36884" y="415974"/>
            <a:ext cx="17189116" cy="1527125"/>
            <a:chOff x="336884" y="415974"/>
            <a:chExt cx="17189116" cy="1527125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7698E922-7CC3-0B28-5F6F-DCCC7413A1FA}"/>
                </a:ext>
              </a:extLst>
            </p:cNvPr>
            <p:cNvSpPr/>
            <p:nvPr/>
          </p:nvSpPr>
          <p:spPr>
            <a:xfrm>
              <a:off x="336884" y="415974"/>
              <a:ext cx="17189116" cy="1527125"/>
            </a:xfrm>
            <a:custGeom>
              <a:avLst/>
              <a:gdLst/>
              <a:ahLst/>
              <a:cxnLst/>
              <a:rect l="l" t="t" r="r" b="b"/>
              <a:pathLst>
                <a:path w="8508978" h="1042542">
                  <a:moveTo>
                    <a:pt x="0" y="0"/>
                  </a:moveTo>
                  <a:lnTo>
                    <a:pt x="8508978" y="0"/>
                  </a:lnTo>
                  <a:lnTo>
                    <a:pt x="8508978" y="1042542"/>
                  </a:lnTo>
                  <a:lnTo>
                    <a:pt x="0" y="104254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  BỘ CÔNG THƯƠNG</a:t>
              </a:r>
            </a:p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  CỤC ĐỔI MỚI SÁNG TẠO, CHUYỂN ĐỔI XANH VÀ KHUYẾN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CÔNG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24824"/>
              <a:ext cx="2895600" cy="128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409699" y="3771900"/>
            <a:ext cx="16078201" cy="45550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 algn="just"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5671185" algn="r"/>
              </a:tabLst>
            </a:pPr>
            <a:r>
              <a:rPr lang="en-US" sz="4000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000" spc="-2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endParaRPr lang="en-US" sz="4000" spc="-2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 algn="just"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5671185" algn="r"/>
              </a:tabLst>
            </a:pPr>
            <a:r>
              <a:rPr lang="en-US" sz="4000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spc="-2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spc="-2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spc="-2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000" spc="-2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4000" spc="-2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5671185" algn="r"/>
              </a:tabLst>
            </a:pPr>
            <a:r>
              <a:rPr lang="en-US" sz="4000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spc="-2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spc="-2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spc="-2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4000" spc="-2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spc="-2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5671185" algn="r"/>
              </a:tabLst>
            </a:pPr>
            <a:r>
              <a:rPr lang="en-US" sz="4000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spc="-2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000" spc="-2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4000" spc="-2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5671185" algn="r"/>
              </a:tabLst>
            </a:pPr>
            <a:r>
              <a:rPr lang="en-US" sz="4000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spc="-2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4000" spc="-2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spc="-2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4000" spc="-2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5671185" algn="r"/>
              </a:tabLst>
            </a:pPr>
            <a:r>
              <a:rPr lang="en-US" sz="4000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spc="-2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spc="-2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spc="-2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7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85799" y="2370892"/>
            <a:ext cx="17042673" cy="338554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tabLst>
                <a:tab pos="5671185" algn="r"/>
              </a:tabLst>
            </a:pP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IV.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tabLst>
                <a:tab pos="5671185" algn="r"/>
              </a:tabLst>
            </a:pP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vướng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tabLst>
                <a:tab pos="5671185" algn="r"/>
              </a:tabLst>
            </a:pP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 2"/>
          <p:cNvSpPr/>
          <p:nvPr/>
        </p:nvSpPr>
        <p:spPr>
          <a:xfrm>
            <a:off x="-1067889" y="9201150"/>
            <a:ext cx="2693125" cy="2171700"/>
          </a:xfrm>
          <a:custGeom>
            <a:avLst/>
            <a:gdLst/>
            <a:ahLst/>
            <a:cxnLst/>
            <a:rect l="l" t="t" r="r" b="b"/>
            <a:pathLst>
              <a:path w="5034297" h="3870116">
                <a:moveTo>
                  <a:pt x="0" y="0"/>
                </a:moveTo>
                <a:lnTo>
                  <a:pt x="5034297" y="0"/>
                </a:lnTo>
                <a:lnTo>
                  <a:pt x="5034297" y="3870116"/>
                </a:lnTo>
                <a:lnTo>
                  <a:pt x="0" y="3870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2"/>
          <p:cNvSpPr/>
          <p:nvPr/>
        </p:nvSpPr>
        <p:spPr>
          <a:xfrm>
            <a:off x="16204473" y="-668113"/>
            <a:ext cx="3048000" cy="2382612"/>
          </a:xfrm>
          <a:custGeom>
            <a:avLst/>
            <a:gdLst/>
            <a:ahLst/>
            <a:cxnLst/>
            <a:rect l="l" t="t" r="r" b="b"/>
            <a:pathLst>
              <a:path w="5034297" h="3870116">
                <a:moveTo>
                  <a:pt x="0" y="0"/>
                </a:moveTo>
                <a:lnTo>
                  <a:pt x="5034297" y="0"/>
                </a:lnTo>
                <a:lnTo>
                  <a:pt x="5034297" y="3870116"/>
                </a:lnTo>
                <a:lnTo>
                  <a:pt x="0" y="3870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/>
          <p:cNvGrpSpPr/>
          <p:nvPr/>
        </p:nvGrpSpPr>
        <p:grpSpPr>
          <a:xfrm>
            <a:off x="685800" y="415974"/>
            <a:ext cx="16611599" cy="1527125"/>
            <a:chOff x="336884" y="415974"/>
            <a:chExt cx="17189116" cy="1527125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7698E922-7CC3-0B28-5F6F-DCCC7413A1FA}"/>
                </a:ext>
              </a:extLst>
            </p:cNvPr>
            <p:cNvSpPr/>
            <p:nvPr/>
          </p:nvSpPr>
          <p:spPr>
            <a:xfrm>
              <a:off x="336884" y="415974"/>
              <a:ext cx="17189116" cy="1527125"/>
            </a:xfrm>
            <a:custGeom>
              <a:avLst/>
              <a:gdLst/>
              <a:ahLst/>
              <a:cxnLst/>
              <a:rect l="l" t="t" r="r" b="b"/>
              <a:pathLst>
                <a:path w="8508978" h="1042542">
                  <a:moveTo>
                    <a:pt x="0" y="0"/>
                  </a:moveTo>
                  <a:lnTo>
                    <a:pt x="8508978" y="0"/>
                  </a:lnTo>
                  <a:lnTo>
                    <a:pt x="8508978" y="1042542"/>
                  </a:lnTo>
                  <a:lnTo>
                    <a:pt x="0" y="104254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  BỘ CÔNG THƯƠNG</a:t>
              </a:r>
            </a:p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  CỤC ĐỔI MỚI SÁNG TẠO, CHUYỂN ĐỔI XANH VÀ KHUYẾN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CÔNG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24824"/>
              <a:ext cx="2895600" cy="128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360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13C77"/>
                </a:solidFill>
                <a:latin typeface="Canva Sans"/>
                <a:ea typeface="Canva Sans"/>
                <a:cs typeface="Canva Sans"/>
                <a:sym typeface="Canva Sans"/>
              </a:rPr>
              <a:t>14</a:t>
            </a:r>
          </a:p>
        </p:txBody>
      </p:sp>
      <p:sp>
        <p:nvSpPr>
          <p:cNvPr id="10" name="Freeform 7"/>
          <p:cNvSpPr/>
          <p:nvPr/>
        </p:nvSpPr>
        <p:spPr>
          <a:xfrm>
            <a:off x="1028700" y="1028700"/>
            <a:ext cx="16268700" cy="1981200"/>
          </a:xfrm>
          <a:custGeom>
            <a:avLst/>
            <a:gdLst/>
            <a:ahLst/>
            <a:cxnLst/>
            <a:rect l="l" t="t" r="r" b="b"/>
            <a:pathLst>
              <a:path w="8508978" h="1042542">
                <a:moveTo>
                  <a:pt x="0" y="0"/>
                </a:moveTo>
                <a:lnTo>
                  <a:pt x="8508978" y="0"/>
                </a:lnTo>
                <a:lnTo>
                  <a:pt x="8508978" y="1042542"/>
                </a:lnTo>
                <a:lnTo>
                  <a:pt x="0" y="104254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BỘ CÔNG THƯƠNG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CỤC ĐỔI MỚI SÁNG TẠO, CHUYỂN ĐỔI XANH VÀ KHUYẾN CÔNG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04899"/>
            <a:ext cx="3048000" cy="175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134100"/>
            <a:ext cx="7924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3"/>
          <p:cNvSpPr txBox="1"/>
          <p:nvPr/>
        </p:nvSpPr>
        <p:spPr>
          <a:xfrm>
            <a:off x="311877" y="4838700"/>
            <a:ext cx="17042673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tabLst>
                <a:tab pos="5671185" algn="r"/>
              </a:tabLst>
            </a:pPr>
            <a:r>
              <a:rPr lang="en-US" sz="7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7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7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7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7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7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2609</TotalTime>
  <Words>392</Words>
  <Application>Microsoft Office PowerPoint</Application>
  <PresentationFormat>Custom</PresentationFormat>
  <Paragraphs>49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PHẦN I Điều 52 Nghị định số 146/2025/NĐ-CP của Chính phủ: Quy định về phân quyền, phân cấp trong lĩnh vực công nghiệp và thương mại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Nghị định.......</dc:title>
  <dc:creator>Hue (Nguyen Ngan Hue)</dc:creator>
  <cp:lastModifiedBy>admin</cp:lastModifiedBy>
  <cp:revision>156</cp:revision>
  <dcterms:created xsi:type="dcterms:W3CDTF">2006-08-16T00:00:00Z</dcterms:created>
  <dcterms:modified xsi:type="dcterms:W3CDTF">2025-08-19T06:37:57Z</dcterms:modified>
  <dc:identifier>DAGp-La9a3w</dc:identifier>
</cp:coreProperties>
</file>