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303" r:id="rId6"/>
    <p:sldId id="630" r:id="rId7"/>
    <p:sldId id="639" r:id="rId8"/>
    <p:sldId id="637" r:id="rId9"/>
    <p:sldId id="631" r:id="rId10"/>
    <p:sldId id="307" r:id="rId11"/>
    <p:sldId id="635" r:id="rId12"/>
    <p:sldId id="636" r:id="rId13"/>
    <p:sldId id="640" r:id="rId14"/>
    <p:sldId id="29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303"/>
            <p14:sldId id="630"/>
            <p14:sldId id="639"/>
            <p14:sldId id="637"/>
            <p14:sldId id="631"/>
            <p14:sldId id="307"/>
            <p14:sldId id="635"/>
            <p14:sldId id="636"/>
            <p14:sldId id="640"/>
          </p14:sldIdLst>
        </p14:section>
        <p14:section name="Design, Morph, Annotate, Work Together, Tell Me" id="{B9B51309-D148-4332-87C2-07BE32FBCA3B}">
          <p14:sldIdLst>
            <p14:sldId id="294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462F"/>
    <a:srgbClr val="D24726"/>
    <a:srgbClr val="404040"/>
    <a:srgbClr val="FF9B45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8/12/2025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D411-5877-4048-B44B-01C4A68BF871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22F8-3910-49A0-92E1-55DC03674C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7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huvienphapluat.vn/van-ban/thuong-mai/nghi-dinh-55-2024-nd-cp-huong-dan-luat-bao-ve-quyen-loi-nguoi-tieu-dung-610488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09781"/>
            <a:ext cx="10515600" cy="856875"/>
          </a:xfrm>
        </p:spPr>
        <p:txBody>
          <a:bodyPr anchor="ctr" anchorCtr="0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PHÂN CẤP, PHÂN QUYỀN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392219"/>
            <a:ext cx="10515600" cy="35560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1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SOÁT HỢP ĐỒNG THEO MẪU, ĐIỀU KIỆN GIAO DỊCH CHUNG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Diệu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Loan</a:t>
            </a:r>
          </a:p>
          <a:p>
            <a:pPr marL="0" indent="0" algn="r">
              <a:buNone/>
            </a:pP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6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49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2E5E5-C8A9-9AA5-351D-FF2114536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B75BDA-2EAC-3080-B17C-DE3569BF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410010" cy="6400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H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NỘI DUNG THỰC THI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Content Placeholder 17">
            <a:extLst>
              <a:ext uri="{FF2B5EF4-FFF2-40B4-BE49-F238E27FC236}">
                <a16:creationId xmlns:a16="http://schemas.microsoft.com/office/drawing/2014/main" id="{C58CC1F7-8F3D-AFE1-77C6-670713D761D5}"/>
              </a:ext>
            </a:extLst>
          </p:cNvPr>
          <p:cNvSpPr txBox="1">
            <a:spLocks/>
          </p:cNvSpPr>
          <p:nvPr/>
        </p:nvSpPr>
        <p:spPr>
          <a:xfrm>
            <a:off x="281702" y="1349093"/>
            <a:ext cx="5630250" cy="1520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9F973E58-0A88-4C21-A907-5A9EB7D53F33}"/>
              </a:ext>
            </a:extLst>
          </p:cNvPr>
          <p:cNvSpPr txBox="1">
            <a:spLocks/>
          </p:cNvSpPr>
          <p:nvPr/>
        </p:nvSpPr>
        <p:spPr>
          <a:xfrm>
            <a:off x="521207" y="2153663"/>
            <a:ext cx="11064152" cy="143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UBCTQG: 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9 - 10/2025;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Nam;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thắc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400" dirty="0"/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vi-V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7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A1FCF-4FDD-4BC5-B3E5-63033C98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00AB0-153A-4B66-9FF3-F18F546DE64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0924192" cy="3977640"/>
          </a:xfrm>
        </p:spPr>
        <p:txBody>
          <a:bodyPr>
            <a:normAutofit/>
          </a:bodyPr>
          <a:lstStyle/>
          <a:p>
            <a:pPr algn="ctr"/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CÁM </a:t>
            </a: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N!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68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9D269-2E12-E634-8814-69F4E7A10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9234105" cy="64008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KIỂM SOÁT HĐTM, ĐKGDC: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925EE-8053-EF19-673C-63833B059A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2336800"/>
            <a:ext cx="10232958" cy="30764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35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>
            <a:extLst>
              <a:ext uri="{FF2B5EF4-FFF2-40B4-BE49-F238E27FC236}">
                <a16:creationId xmlns:a16="http://schemas.microsoft.com/office/drawing/2014/main" id="{E7A25D9A-FC68-454B-8C93-FD4550F50A5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46808" y="4468811"/>
            <a:ext cx="3329422" cy="162156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9EF2CC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vi-VN" sz="1800">
              <a:latin typeface="Verdana" panose="020B0604030504040204" pitchFamily="34" charset="0"/>
            </a:endParaRPr>
          </a:p>
        </p:txBody>
      </p:sp>
      <p:sp>
        <p:nvSpPr>
          <p:cNvPr id="16389" name="AutoShape 5">
            <a:extLst>
              <a:ext uri="{FF2B5EF4-FFF2-40B4-BE49-F238E27FC236}">
                <a16:creationId xmlns:a16="http://schemas.microsoft.com/office/drawing/2014/main" id="{3A7003BA-CB19-43C2-9E0B-32863815819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261292" y="4468812"/>
            <a:ext cx="3462291" cy="162156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C9E4FF"/>
              </a:gs>
            </a:gsLst>
            <a:lin ang="2700000" scaled="1"/>
          </a:gradFill>
          <a:ln w="38100">
            <a:solidFill>
              <a:srgbClr val="969696"/>
            </a:solidFill>
            <a:round/>
            <a:headEnd/>
            <a:tailEnd/>
          </a:ln>
          <a:effectLst>
            <a:outerShdw dist="91581" dir="3378596" algn="ctr" rotWithShape="0">
              <a:srgbClr val="B2B2B2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vi-VN" sz="1800">
              <a:latin typeface="Verdana" panose="020B0604030504040204" pitchFamily="34" charset="0"/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728099B6-2D53-470F-8F6B-C64546E288D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301372" y="4773337"/>
            <a:ext cx="3373183" cy="98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vi-VN" sz="1800" b="1" dirty="0" err="1">
                <a:solidFill>
                  <a:srgbClr val="000000"/>
                </a:solidFill>
              </a:rPr>
              <a:t>Bộ</a:t>
            </a:r>
            <a:r>
              <a:rPr lang="en-US" altLang="vi-VN" sz="1800" b="1" dirty="0">
                <a:solidFill>
                  <a:srgbClr val="000000"/>
                </a:solidFill>
              </a:rPr>
              <a:t> tr</a:t>
            </a:r>
            <a:r>
              <a:rPr lang="vi-VN" altLang="vi-VN" sz="1800" b="1" dirty="0">
                <a:solidFill>
                  <a:srgbClr val="000000"/>
                </a:solidFill>
              </a:rPr>
              <a:t>ư</a:t>
            </a:r>
            <a:r>
              <a:rPr lang="en-US" altLang="vi-VN" sz="1800" b="1" dirty="0" err="1">
                <a:solidFill>
                  <a:srgbClr val="000000"/>
                </a:solidFill>
              </a:rPr>
              <a:t>ởng</a:t>
            </a:r>
            <a:r>
              <a:rPr lang="en-US" altLang="vi-VN" sz="1800" b="1" dirty="0">
                <a:solidFill>
                  <a:srgbClr val="000000"/>
                </a:solidFill>
              </a:rPr>
              <a:t> </a:t>
            </a:r>
            <a:r>
              <a:rPr lang="en-US" altLang="vi-VN" sz="1800" b="1" dirty="0" err="1">
                <a:solidFill>
                  <a:srgbClr val="000000"/>
                </a:solidFill>
              </a:rPr>
              <a:t>Bộ</a:t>
            </a:r>
            <a:r>
              <a:rPr lang="en-US" altLang="vi-VN" sz="1800" b="1" dirty="0">
                <a:solidFill>
                  <a:srgbClr val="000000"/>
                </a:solidFill>
              </a:rPr>
              <a:t> </a:t>
            </a:r>
            <a:r>
              <a:rPr lang="en-US" altLang="vi-VN" sz="1800" b="1" dirty="0" err="1">
                <a:solidFill>
                  <a:srgbClr val="000000"/>
                </a:solidFill>
              </a:rPr>
              <a:t>Công</a:t>
            </a:r>
            <a:r>
              <a:rPr lang="en-US" altLang="vi-VN" sz="1800" b="1" dirty="0">
                <a:solidFill>
                  <a:srgbClr val="000000"/>
                </a:solidFill>
              </a:rPr>
              <a:t> </a:t>
            </a:r>
            <a:r>
              <a:rPr lang="en-US" altLang="vi-VN" sz="1800" b="1" dirty="0" err="1">
                <a:solidFill>
                  <a:srgbClr val="000000"/>
                </a:solidFill>
              </a:rPr>
              <a:t>Thư</a:t>
            </a:r>
            <a:r>
              <a:rPr lang="vi-VN" altLang="vi-VN" sz="1800" b="1" dirty="0">
                <a:solidFill>
                  <a:srgbClr val="000000"/>
                </a:solidFill>
              </a:rPr>
              <a:t>ơ</a:t>
            </a:r>
            <a:r>
              <a:rPr lang="en-US" altLang="vi-VN" sz="1800" b="1" dirty="0">
                <a:solidFill>
                  <a:srgbClr val="000000"/>
                </a:solidFill>
              </a:rPr>
              <a:t>ng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1800" dirty="0"/>
              <a:t>(</a:t>
            </a:r>
            <a:r>
              <a:rPr lang="en-US" sz="1800" dirty="0" err="1"/>
              <a:t>khoản</a:t>
            </a:r>
            <a:r>
              <a:rPr lang="en-US" sz="1800" dirty="0"/>
              <a:t> 1 </a:t>
            </a:r>
            <a:r>
              <a:rPr lang="en-US" sz="1800" dirty="0" err="1"/>
              <a:t>Điều</a:t>
            </a:r>
            <a:r>
              <a:rPr lang="en-US" sz="1800" dirty="0"/>
              <a:t> 45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1800" dirty="0"/>
              <a:t>NĐ 146/2025)</a:t>
            </a:r>
            <a:endParaRPr lang="en-US" altLang="vi-VN" sz="1800" dirty="0">
              <a:solidFill>
                <a:srgbClr val="000000"/>
              </a:solidFill>
            </a:endParaRPr>
          </a:p>
        </p:txBody>
      </p:sp>
      <p:sp>
        <p:nvSpPr>
          <p:cNvPr id="16391" name="AutoShape 7">
            <a:extLst>
              <a:ext uri="{FF2B5EF4-FFF2-40B4-BE49-F238E27FC236}">
                <a16:creationId xmlns:a16="http://schemas.microsoft.com/office/drawing/2014/main" id="{530A187C-29F2-4AD5-98DA-85F78F8D1EA4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>
            <a:off x="4975225" y="3224213"/>
            <a:ext cx="909638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Freeform 8">
            <a:extLst>
              <a:ext uri="{FF2B5EF4-FFF2-40B4-BE49-F238E27FC236}">
                <a16:creationId xmlns:a16="http://schemas.microsoft.com/office/drawing/2014/main" id="{420A7BED-D3B0-4B8F-B085-D3F68A7BA0E0}"/>
              </a:ext>
            </a:extLst>
          </p:cNvPr>
          <p:cNvSpPr>
            <a:spLocks/>
          </p:cNvSpPr>
          <p:nvPr/>
        </p:nvSpPr>
        <p:spPr bwMode="gray">
          <a:xfrm>
            <a:off x="4824967" y="4232458"/>
            <a:ext cx="903288" cy="1241425"/>
          </a:xfrm>
          <a:custGeom>
            <a:avLst/>
            <a:gdLst>
              <a:gd name="T0" fmla="*/ 2147483646 w 580"/>
              <a:gd name="T1" fmla="*/ 0 h 798"/>
              <a:gd name="T2" fmla="*/ 2147483646 w 580"/>
              <a:gd name="T3" fmla="*/ 2147483646 h 798"/>
              <a:gd name="T4" fmla="*/ 2147483646 w 580"/>
              <a:gd name="T5" fmla="*/ 2147483646 h 798"/>
              <a:gd name="T6" fmla="*/ 2147483646 w 580"/>
              <a:gd name="T7" fmla="*/ 2147483646 h 798"/>
              <a:gd name="T8" fmla="*/ 2147483646 w 580"/>
              <a:gd name="T9" fmla="*/ 2147483646 h 798"/>
              <a:gd name="T10" fmla="*/ 2147483646 w 580"/>
              <a:gd name="T11" fmla="*/ 2147483646 h 798"/>
              <a:gd name="T12" fmla="*/ 2147483646 w 580"/>
              <a:gd name="T13" fmla="*/ 2147483646 h 798"/>
              <a:gd name="T14" fmla="*/ 2147483646 w 580"/>
              <a:gd name="T15" fmla="*/ 2147483646 h 798"/>
              <a:gd name="T16" fmla="*/ 2147483646 w 580"/>
              <a:gd name="T17" fmla="*/ 2147483646 h 798"/>
              <a:gd name="T18" fmla="*/ 2147483646 w 580"/>
              <a:gd name="T19" fmla="*/ 2147483646 h 798"/>
              <a:gd name="T20" fmla="*/ 2147483646 w 580"/>
              <a:gd name="T21" fmla="*/ 2147483646 h 798"/>
              <a:gd name="T22" fmla="*/ 2147483646 w 580"/>
              <a:gd name="T23" fmla="*/ 2147483646 h 798"/>
              <a:gd name="T24" fmla="*/ 0 w 580"/>
              <a:gd name="T25" fmla="*/ 2147483646 h 798"/>
              <a:gd name="T26" fmla="*/ 2147483646 w 580"/>
              <a:gd name="T27" fmla="*/ 2147483646 h 798"/>
              <a:gd name="T28" fmla="*/ 2147483646 w 580"/>
              <a:gd name="T29" fmla="*/ 2147483646 h 798"/>
              <a:gd name="T30" fmla="*/ 2147483646 w 580"/>
              <a:gd name="T31" fmla="*/ 2147483646 h 798"/>
              <a:gd name="T32" fmla="*/ 2147483646 w 580"/>
              <a:gd name="T33" fmla="*/ 2147483646 h 798"/>
              <a:gd name="T34" fmla="*/ 2147483646 w 580"/>
              <a:gd name="T35" fmla="*/ 2147483646 h 798"/>
              <a:gd name="T36" fmla="*/ 2147483646 w 580"/>
              <a:gd name="T37" fmla="*/ 2147483646 h 798"/>
              <a:gd name="T38" fmla="*/ 2147483646 w 580"/>
              <a:gd name="T39" fmla="*/ 2147483646 h 798"/>
              <a:gd name="T40" fmla="*/ 2147483646 w 580"/>
              <a:gd name="T41" fmla="*/ 2147483646 h 798"/>
              <a:gd name="T42" fmla="*/ 2147483646 w 580"/>
              <a:gd name="T43" fmla="*/ 2147483646 h 798"/>
              <a:gd name="T44" fmla="*/ 2147483646 w 580"/>
              <a:gd name="T45" fmla="*/ 2147483646 h 798"/>
              <a:gd name="T46" fmla="*/ 2147483646 w 580"/>
              <a:gd name="T47" fmla="*/ 2147483646 h 798"/>
              <a:gd name="T48" fmla="*/ 2147483646 w 580"/>
              <a:gd name="T49" fmla="*/ 2147483646 h 798"/>
              <a:gd name="T50" fmla="*/ 2147483646 w 580"/>
              <a:gd name="T51" fmla="*/ 2147483646 h 798"/>
              <a:gd name="T52" fmla="*/ 2147483646 w 580"/>
              <a:gd name="T53" fmla="*/ 0 h 798"/>
              <a:gd name="T54" fmla="*/ 2147483646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0099CC"/>
              </a:gs>
              <a:gs pos="100000">
                <a:srgbClr val="AEDFE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AutoShape 9">
            <a:extLst>
              <a:ext uri="{FF2B5EF4-FFF2-40B4-BE49-F238E27FC236}">
                <a16:creationId xmlns:a16="http://schemas.microsoft.com/office/drawing/2014/main" id="{33B22637-DF7D-49D6-80A8-6873C66FFF2A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6469064" y="3224213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Freeform 10">
            <a:extLst>
              <a:ext uri="{FF2B5EF4-FFF2-40B4-BE49-F238E27FC236}">
                <a16:creationId xmlns:a16="http://schemas.microsoft.com/office/drawing/2014/main" id="{9A504677-0D6F-43D5-A688-C0B0A59A4EEC}"/>
              </a:ext>
            </a:extLst>
          </p:cNvPr>
          <p:cNvSpPr>
            <a:spLocks/>
          </p:cNvSpPr>
          <p:nvPr/>
        </p:nvSpPr>
        <p:spPr bwMode="gray">
          <a:xfrm flipH="1">
            <a:off x="6606461" y="4228798"/>
            <a:ext cx="903287" cy="1241425"/>
          </a:xfrm>
          <a:custGeom>
            <a:avLst/>
            <a:gdLst>
              <a:gd name="T0" fmla="*/ 2147483646 w 580"/>
              <a:gd name="T1" fmla="*/ 0 h 798"/>
              <a:gd name="T2" fmla="*/ 2147483646 w 580"/>
              <a:gd name="T3" fmla="*/ 2147483646 h 798"/>
              <a:gd name="T4" fmla="*/ 2147483646 w 580"/>
              <a:gd name="T5" fmla="*/ 2147483646 h 798"/>
              <a:gd name="T6" fmla="*/ 2147483646 w 580"/>
              <a:gd name="T7" fmla="*/ 2147483646 h 798"/>
              <a:gd name="T8" fmla="*/ 2147483646 w 580"/>
              <a:gd name="T9" fmla="*/ 2147483646 h 798"/>
              <a:gd name="T10" fmla="*/ 2147483646 w 580"/>
              <a:gd name="T11" fmla="*/ 2147483646 h 798"/>
              <a:gd name="T12" fmla="*/ 2147483646 w 580"/>
              <a:gd name="T13" fmla="*/ 2147483646 h 798"/>
              <a:gd name="T14" fmla="*/ 2147483646 w 580"/>
              <a:gd name="T15" fmla="*/ 2147483646 h 798"/>
              <a:gd name="T16" fmla="*/ 2147483646 w 580"/>
              <a:gd name="T17" fmla="*/ 2147483646 h 798"/>
              <a:gd name="T18" fmla="*/ 2147483646 w 580"/>
              <a:gd name="T19" fmla="*/ 2147483646 h 798"/>
              <a:gd name="T20" fmla="*/ 2147483646 w 580"/>
              <a:gd name="T21" fmla="*/ 2147483646 h 798"/>
              <a:gd name="T22" fmla="*/ 2147483646 w 580"/>
              <a:gd name="T23" fmla="*/ 2147483646 h 798"/>
              <a:gd name="T24" fmla="*/ 0 w 580"/>
              <a:gd name="T25" fmla="*/ 2147483646 h 798"/>
              <a:gd name="T26" fmla="*/ 2147483646 w 580"/>
              <a:gd name="T27" fmla="*/ 2147483646 h 798"/>
              <a:gd name="T28" fmla="*/ 2147483646 w 580"/>
              <a:gd name="T29" fmla="*/ 2147483646 h 798"/>
              <a:gd name="T30" fmla="*/ 2147483646 w 580"/>
              <a:gd name="T31" fmla="*/ 2147483646 h 798"/>
              <a:gd name="T32" fmla="*/ 2147483646 w 580"/>
              <a:gd name="T33" fmla="*/ 2147483646 h 798"/>
              <a:gd name="T34" fmla="*/ 2147483646 w 580"/>
              <a:gd name="T35" fmla="*/ 2147483646 h 798"/>
              <a:gd name="T36" fmla="*/ 2147483646 w 580"/>
              <a:gd name="T37" fmla="*/ 2147483646 h 798"/>
              <a:gd name="T38" fmla="*/ 2147483646 w 580"/>
              <a:gd name="T39" fmla="*/ 2147483646 h 798"/>
              <a:gd name="T40" fmla="*/ 2147483646 w 580"/>
              <a:gd name="T41" fmla="*/ 2147483646 h 798"/>
              <a:gd name="T42" fmla="*/ 2147483646 w 580"/>
              <a:gd name="T43" fmla="*/ 2147483646 h 798"/>
              <a:gd name="T44" fmla="*/ 2147483646 w 580"/>
              <a:gd name="T45" fmla="*/ 2147483646 h 798"/>
              <a:gd name="T46" fmla="*/ 2147483646 w 580"/>
              <a:gd name="T47" fmla="*/ 2147483646 h 798"/>
              <a:gd name="T48" fmla="*/ 2147483646 w 580"/>
              <a:gd name="T49" fmla="*/ 2147483646 h 798"/>
              <a:gd name="T50" fmla="*/ 2147483646 w 580"/>
              <a:gd name="T51" fmla="*/ 2147483646 h 798"/>
              <a:gd name="T52" fmla="*/ 2147483646 w 580"/>
              <a:gd name="T53" fmla="*/ 0 h 798"/>
              <a:gd name="T54" fmla="*/ 2147483646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FF9966"/>
              </a:gs>
              <a:gs pos="100000">
                <a:srgbClr val="FFDFC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11">
            <a:extLst>
              <a:ext uri="{FF2B5EF4-FFF2-40B4-BE49-F238E27FC236}">
                <a16:creationId xmlns:a16="http://schemas.microsoft.com/office/drawing/2014/main" id="{3398AB2A-E1AC-45B3-9AD7-B4A8C7AA5463}"/>
              </a:ext>
            </a:extLst>
          </p:cNvPr>
          <p:cNvGrpSpPr>
            <a:grpSpLocks/>
          </p:cNvGrpSpPr>
          <p:nvPr/>
        </p:nvGrpSpPr>
        <p:grpSpPr bwMode="auto">
          <a:xfrm>
            <a:off x="3160451" y="1317630"/>
            <a:ext cx="5779364" cy="2911168"/>
            <a:chOff x="1997" y="1314"/>
            <a:chExt cx="1889" cy="1009"/>
          </a:xfrm>
        </p:grpSpPr>
        <p:grpSp>
          <p:nvGrpSpPr>
            <p:cNvPr id="22" name="Group 12">
              <a:extLst>
                <a:ext uri="{FF2B5EF4-FFF2-40B4-BE49-F238E27FC236}">
                  <a16:creationId xmlns:a16="http://schemas.microsoft.com/office/drawing/2014/main" id="{4990E3BB-5564-4B3F-BA40-C6AD43F514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27" name="Oval 13">
                <a:extLst>
                  <a:ext uri="{FF2B5EF4-FFF2-40B4-BE49-F238E27FC236}">
                    <a16:creationId xmlns:a16="http://schemas.microsoft.com/office/drawing/2014/main" id="{FC9FC362-7411-41BD-AB30-0D6D3278409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rgbClr val="204882"/>
                  </a:gs>
                  <a:gs pos="100000">
                    <a:srgbClr val="3371CD"/>
                  </a:gs>
                </a:gsLst>
                <a:lin ang="2700000" scaled="1"/>
              </a:gradFill>
              <a:ln>
                <a:noFill/>
              </a:ln>
              <a:effectLst>
                <a:outerShdw dist="35921" dir="2700000" algn="ctr" rotWithShape="0">
                  <a:srgbClr val="000000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  <p:sp>
            <p:nvSpPr>
              <p:cNvPr id="28" name="Oval 14">
                <a:extLst>
                  <a:ext uri="{FF2B5EF4-FFF2-40B4-BE49-F238E27FC236}">
                    <a16:creationId xmlns:a16="http://schemas.microsoft.com/office/drawing/2014/main" id="{A39FC56C-0D4B-4132-8A6D-3CDEF8D2728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rgbClr val="A5C0E9"/>
                  </a:gs>
                  <a:gs pos="100000">
                    <a:srgbClr val="3371CD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</p:grpSp>
        <p:sp>
          <p:nvSpPr>
            <p:cNvPr id="23" name="Oval 15">
              <a:extLst>
                <a:ext uri="{FF2B5EF4-FFF2-40B4-BE49-F238E27FC236}">
                  <a16:creationId xmlns:a16="http://schemas.microsoft.com/office/drawing/2014/main" id="{BC2BEDF5-3177-468E-B35C-12DA26A926F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rgbClr val="6A583B"/>
                </a:gs>
                <a:gs pos="100000">
                  <a:srgbClr val="E6BF8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1800"/>
            </a:p>
          </p:txBody>
        </p:sp>
        <p:sp>
          <p:nvSpPr>
            <p:cNvPr id="24" name="Oval 16">
              <a:extLst>
                <a:ext uri="{FF2B5EF4-FFF2-40B4-BE49-F238E27FC236}">
                  <a16:creationId xmlns:a16="http://schemas.microsoft.com/office/drawing/2014/main" id="{5D011942-4AE5-49BC-AD65-199D9C8FEE2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rgbClr val="E6BF80">
                    <a:alpha val="0"/>
                  </a:srgbClr>
                </a:gs>
                <a:gs pos="100000">
                  <a:srgbClr val="F6E9D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1800"/>
            </a:p>
          </p:txBody>
        </p:sp>
        <p:sp>
          <p:nvSpPr>
            <p:cNvPr id="25" name="Oval 17">
              <a:extLst>
                <a:ext uri="{FF2B5EF4-FFF2-40B4-BE49-F238E27FC236}">
                  <a16:creationId xmlns:a16="http://schemas.microsoft.com/office/drawing/2014/main" id="{47B9EBAC-7B53-4258-ABD6-4C6C4FC708E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rgbClr val="B69765"/>
                </a:gs>
                <a:gs pos="100000">
                  <a:srgbClr val="E6BF80">
                    <a:alpha val="48000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1800"/>
            </a:p>
          </p:txBody>
        </p:sp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A135DE0B-CED1-451A-A684-C9BB0D7EA6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E6BF80">
                    <a:alpha val="37999"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1800"/>
            </a:p>
          </p:txBody>
        </p:sp>
      </p:grpSp>
      <p:sp>
        <p:nvSpPr>
          <p:cNvPr id="30" name="Text Box 19">
            <a:extLst>
              <a:ext uri="{FF2B5EF4-FFF2-40B4-BE49-F238E27FC236}">
                <a16:creationId xmlns:a16="http://schemas.microsoft.com/office/drawing/2014/main" id="{9A147B67-707A-47C1-B41E-AF5F58A7A1E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552065" y="1682026"/>
            <a:ext cx="4992018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vi-VN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vi-VN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altLang="vi-VN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vi-VN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1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altLang="vi-VN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altLang="vi-VN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1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altLang="vi-VN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 hành Danh mục sản phẩm, hàng hóa, dịch vụ phải đăng ký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HĐTM, ĐKGDC </a:t>
            </a:r>
            <a:r>
              <a:rPr lang="vi-V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định tại khoản 1 Điều 28 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Luật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BVQLNTD</a:t>
            </a:r>
            <a:r>
              <a:rPr lang="vi-V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en-US" altLang="vi-VN" sz="21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vi-VN" sz="2400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vi-VN" sz="1400" dirty="0">
              <a:solidFill>
                <a:srgbClr val="000000"/>
              </a:solidFill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F76E2AD5-5A15-47C4-BD59-B7C2B71F37B8}"/>
              </a:ext>
            </a:extLst>
          </p:cNvPr>
          <p:cNvSpPr txBox="1">
            <a:spLocks/>
          </p:cNvSpPr>
          <p:nvPr/>
        </p:nvSpPr>
        <p:spPr>
          <a:xfrm>
            <a:off x="521207" y="448056"/>
            <a:ext cx="6877119" cy="6400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PHÂN QUYỀN 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dirty="0"/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A2112797-AD15-493F-A408-353A978E719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803431" y="4770277"/>
            <a:ext cx="3016176" cy="982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altLang="vi-VN" sz="1800" b="1" dirty="0" err="1">
                <a:solidFill>
                  <a:srgbClr val="000000"/>
                </a:solidFill>
              </a:rPr>
              <a:t>Chủ</a:t>
            </a:r>
            <a:r>
              <a:rPr lang="en-US" altLang="vi-VN" sz="1800" b="1" dirty="0">
                <a:solidFill>
                  <a:srgbClr val="000000"/>
                </a:solidFill>
              </a:rPr>
              <a:t> </a:t>
            </a:r>
            <a:r>
              <a:rPr lang="en-US" altLang="vi-VN" sz="1800" b="1" dirty="0" err="1">
                <a:solidFill>
                  <a:srgbClr val="000000"/>
                </a:solidFill>
              </a:rPr>
              <a:t>tịch</a:t>
            </a:r>
            <a:r>
              <a:rPr lang="en-US" altLang="vi-VN" sz="1800" b="1" dirty="0">
                <a:solidFill>
                  <a:srgbClr val="000000"/>
                </a:solidFill>
              </a:rPr>
              <a:t> UBND </a:t>
            </a:r>
            <a:r>
              <a:rPr lang="en-US" altLang="vi-VN" sz="1800" b="1" dirty="0" err="1">
                <a:solidFill>
                  <a:srgbClr val="000000"/>
                </a:solidFill>
              </a:rPr>
              <a:t>cấp</a:t>
            </a:r>
            <a:r>
              <a:rPr lang="en-US" altLang="vi-VN" sz="1800" b="1" dirty="0">
                <a:solidFill>
                  <a:srgbClr val="000000"/>
                </a:solidFill>
              </a:rPr>
              <a:t> </a:t>
            </a:r>
            <a:r>
              <a:rPr lang="en-US" altLang="vi-VN" sz="1800" b="1" dirty="0" err="1">
                <a:solidFill>
                  <a:srgbClr val="000000"/>
                </a:solidFill>
              </a:rPr>
              <a:t>tỉnh</a:t>
            </a:r>
            <a:endParaRPr lang="en-US" altLang="vi-VN" sz="1800" b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vi-VN" sz="1800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khoản</a:t>
            </a:r>
            <a:r>
              <a:rPr lang="en-US" sz="1800" dirty="0"/>
              <a:t> 2 </a:t>
            </a:r>
            <a:r>
              <a:rPr lang="en-US" sz="1800" dirty="0" err="1"/>
              <a:t>Điều</a:t>
            </a:r>
            <a:r>
              <a:rPr lang="en-US" sz="1800" dirty="0"/>
              <a:t> 45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1800" dirty="0"/>
              <a:t>NĐ 146/2025)</a:t>
            </a:r>
            <a:endParaRPr lang="en-US" altLang="vi-VN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PHÂN QUYỀN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C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17"/>
          <p:cNvSpPr txBox="1">
            <a:spLocks/>
          </p:cNvSpPr>
          <p:nvPr/>
        </p:nvSpPr>
        <p:spPr>
          <a:xfrm>
            <a:off x="529176" y="1368443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BVQLNTD</a:t>
            </a:r>
            <a:endParaRPr lang="vi-VN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 descr="Small circle with number 2 inside  indicating step 2"/>
          <p:cNvGrpSpPr/>
          <p:nvPr/>
        </p:nvGrpSpPr>
        <p:grpSpPr bwMode="blackWhite">
          <a:xfrm>
            <a:off x="593274" y="2392770"/>
            <a:ext cx="558179" cy="409838"/>
            <a:chOff x="6953426" y="711274"/>
            <a:chExt cx="558179" cy="409838"/>
          </a:xfrm>
        </p:grpSpPr>
        <p:sp>
          <p:nvSpPr>
            <p:cNvPr id="34" name="Oval 33" descr="Small ci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 descr="Number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36" name="Content Placeholder 17"/>
          <p:cNvSpPr txBox="1">
            <a:spLocks/>
          </p:cNvSpPr>
          <p:nvPr/>
        </p:nvSpPr>
        <p:spPr>
          <a:xfrm>
            <a:off x="1066040" y="2296140"/>
            <a:ext cx="4585730" cy="7639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 err="1">
                <a:solidFill>
                  <a:schemeClr val="tx1"/>
                </a:solidFill>
              </a:rPr>
              <a:t>Tiêu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chí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en-US" sz="7200" dirty="0">
                <a:solidFill>
                  <a:schemeClr val="tx1"/>
                </a:solidFill>
              </a:rPr>
              <a:t>ban </a:t>
            </a:r>
            <a:r>
              <a:rPr lang="en-US" sz="7200" dirty="0" err="1">
                <a:solidFill>
                  <a:schemeClr val="tx1"/>
                </a:solidFill>
              </a:rPr>
              <a:t>hành</a:t>
            </a:r>
            <a:r>
              <a:rPr lang="en-US" sz="7200" dirty="0">
                <a:solidFill>
                  <a:schemeClr val="tx1"/>
                </a:solidFill>
              </a:rPr>
              <a:t>, </a:t>
            </a:r>
            <a:r>
              <a:rPr lang="en-US" sz="7200" dirty="0" err="1">
                <a:solidFill>
                  <a:schemeClr val="tx1"/>
                </a:solidFill>
              </a:rPr>
              <a:t>sửa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đổi</a:t>
            </a:r>
            <a:r>
              <a:rPr lang="en-US" sz="7200" dirty="0">
                <a:solidFill>
                  <a:schemeClr val="tx1"/>
                </a:solidFill>
              </a:rPr>
              <a:t> DM: </a:t>
            </a:r>
            <a:r>
              <a:rPr lang="en-US" sz="7200" dirty="0" err="1">
                <a:solidFill>
                  <a:schemeClr val="tx1"/>
                </a:solidFill>
              </a:rPr>
              <a:t>sản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phẩm</a:t>
            </a:r>
            <a:r>
              <a:rPr lang="en-US" sz="7200" dirty="0">
                <a:solidFill>
                  <a:schemeClr val="tx1"/>
                </a:solidFill>
              </a:rPr>
              <a:t>, </a:t>
            </a:r>
            <a:r>
              <a:rPr lang="en-US" sz="7200" dirty="0" err="1">
                <a:solidFill>
                  <a:schemeClr val="tx1"/>
                </a:solidFill>
              </a:rPr>
              <a:t>hàng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hóa</a:t>
            </a:r>
            <a:r>
              <a:rPr lang="en-US" sz="7200" dirty="0">
                <a:solidFill>
                  <a:schemeClr val="tx1"/>
                </a:solidFill>
              </a:rPr>
              <a:t>, </a:t>
            </a:r>
            <a:r>
              <a:rPr lang="en-US" sz="7200" dirty="0" err="1">
                <a:solidFill>
                  <a:schemeClr val="tx1"/>
                </a:solidFill>
              </a:rPr>
              <a:t>dịch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vụ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  <a:endParaRPr lang="fr-FR" sz="7200" dirty="0">
              <a:solidFill>
                <a:schemeClr val="tx1"/>
              </a:solidFill>
            </a:endParaRPr>
          </a:p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>
                <a:solidFill>
                  <a:schemeClr val="tx1"/>
                </a:solidFill>
              </a:rPr>
              <a:t>- </a:t>
            </a:r>
            <a:r>
              <a:rPr lang="vi-VN" sz="7200" dirty="0">
                <a:solidFill>
                  <a:schemeClr val="tx1"/>
                </a:solidFill>
              </a:rPr>
              <a:t>có số lượng lớn người tiêu dùng </a:t>
            </a:r>
            <a:r>
              <a:rPr lang="en-US" sz="7200" dirty="0">
                <a:solidFill>
                  <a:schemeClr val="tx1"/>
                </a:solidFill>
              </a:rPr>
              <a:t>(</a:t>
            </a:r>
            <a:r>
              <a:rPr lang="vi-VN" sz="7200" dirty="0">
                <a:solidFill>
                  <a:schemeClr val="tx1"/>
                </a:solidFill>
              </a:rPr>
              <a:t>mua, sử dụng</a:t>
            </a:r>
            <a:r>
              <a:rPr lang="en-US" sz="7200" dirty="0">
                <a:solidFill>
                  <a:schemeClr val="tx1"/>
                </a:solidFill>
              </a:rPr>
              <a:t>)</a:t>
            </a:r>
            <a:r>
              <a:rPr lang="fr-FR" sz="7200" dirty="0">
                <a:solidFill>
                  <a:schemeClr val="tx1"/>
                </a:solidFill>
              </a:rPr>
              <a:t>;</a:t>
            </a:r>
          </a:p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>
                <a:solidFill>
                  <a:schemeClr val="tx1"/>
                </a:solidFill>
              </a:rPr>
              <a:t>- </a:t>
            </a:r>
            <a:r>
              <a:rPr lang="vi-VN" sz="7200" dirty="0">
                <a:solidFill>
                  <a:schemeClr val="tx1"/>
                </a:solidFill>
              </a:rPr>
              <a:t>mua, sử dụng thường xuyên, liên tục</a:t>
            </a:r>
            <a:r>
              <a:rPr lang="fr-FR" sz="7200" dirty="0">
                <a:solidFill>
                  <a:schemeClr val="tx1"/>
                </a:solidFill>
              </a:rPr>
              <a:t>;</a:t>
            </a:r>
            <a:endParaRPr lang="en-US" sz="72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7200" dirty="0">
                <a:solidFill>
                  <a:schemeClr val="tx1"/>
                </a:solidFill>
              </a:rPr>
              <a:t>- </a:t>
            </a:r>
            <a:r>
              <a:rPr lang="vi-VN" sz="7200" dirty="0">
                <a:solidFill>
                  <a:schemeClr val="tx1"/>
                </a:solidFill>
              </a:rPr>
              <a:t>có tác động trực tiếp, lâu dài đến người tiêu dùng</a:t>
            </a:r>
            <a:r>
              <a:rPr lang="fr-FR" sz="7200" dirty="0">
                <a:solidFill>
                  <a:schemeClr val="tx1"/>
                </a:solidFill>
              </a:rPr>
              <a:t>.</a:t>
            </a:r>
            <a:endParaRPr lang="en-US" sz="7200" dirty="0">
              <a:solidFill>
                <a:schemeClr val="tx1"/>
              </a:solidFill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7" name="Group 36" descr="Small circle with number 4 inside  indicating step 4"/>
          <p:cNvGrpSpPr/>
          <p:nvPr/>
        </p:nvGrpSpPr>
        <p:grpSpPr bwMode="blackWhite">
          <a:xfrm>
            <a:off x="541609" y="4704922"/>
            <a:ext cx="558179" cy="409838"/>
            <a:chOff x="6963483" y="167038"/>
            <a:chExt cx="558179" cy="409838"/>
          </a:xfrm>
        </p:grpSpPr>
        <p:sp>
          <p:nvSpPr>
            <p:cNvPr id="38" name="Oval 37" descr="Small circle"/>
            <p:cNvSpPr/>
            <p:nvPr/>
          </p:nvSpPr>
          <p:spPr bwMode="blackWhite">
            <a:xfrm>
              <a:off x="7025069" y="167038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 descr="Number 4"/>
            <p:cNvSpPr txBox="1">
              <a:spLocks noChangeAspect="1"/>
            </p:cNvSpPr>
            <p:nvPr/>
          </p:nvSpPr>
          <p:spPr bwMode="blackWhite">
            <a:xfrm>
              <a:off x="6963483" y="167038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40" name="Content Placeholder 17"/>
          <p:cNvSpPr txBox="1">
            <a:spLocks/>
          </p:cNvSpPr>
          <p:nvPr/>
        </p:nvSpPr>
        <p:spPr>
          <a:xfrm>
            <a:off x="1001615" y="4680706"/>
            <a:ext cx="4628680" cy="56353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7200" dirty="0" err="1">
                <a:solidFill>
                  <a:schemeClr val="tx1"/>
                </a:solidFill>
              </a:rPr>
              <a:t>Thời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điểm</a:t>
            </a:r>
            <a:r>
              <a:rPr lang="en-US" sz="7200" dirty="0">
                <a:solidFill>
                  <a:schemeClr val="tx1"/>
                </a:solidFill>
              </a:rPr>
              <a:t> ban </a:t>
            </a:r>
            <a:r>
              <a:rPr lang="en-US" sz="7200" dirty="0" err="1">
                <a:solidFill>
                  <a:schemeClr val="tx1"/>
                </a:solidFill>
              </a:rPr>
              <a:t>hành</a:t>
            </a:r>
            <a:r>
              <a:rPr lang="en-US" sz="7200" dirty="0">
                <a:solidFill>
                  <a:schemeClr val="tx1"/>
                </a:solidFill>
              </a:rPr>
              <a:t>, </a:t>
            </a:r>
            <a:r>
              <a:rPr lang="en-US" sz="7200" dirty="0" err="1">
                <a:solidFill>
                  <a:schemeClr val="tx1"/>
                </a:solidFill>
              </a:rPr>
              <a:t>sửa</a:t>
            </a:r>
            <a:r>
              <a:rPr lang="en-US" sz="7200" dirty="0">
                <a:solidFill>
                  <a:schemeClr val="tx1"/>
                </a:solidFill>
              </a:rPr>
              <a:t> </a:t>
            </a:r>
            <a:r>
              <a:rPr lang="en-US" sz="7200" dirty="0" err="1">
                <a:solidFill>
                  <a:schemeClr val="tx1"/>
                </a:solidFill>
              </a:rPr>
              <a:t>đổi</a:t>
            </a:r>
            <a:r>
              <a:rPr lang="en-US" sz="7200" dirty="0">
                <a:solidFill>
                  <a:schemeClr val="tx1"/>
                </a:solidFill>
              </a:rPr>
              <a:t> DM: </a:t>
            </a:r>
            <a:r>
              <a:rPr lang="vi-VN" sz="7200" dirty="0">
                <a:solidFill>
                  <a:schemeClr val="tx1"/>
                </a:solidFill>
              </a:rPr>
              <a:t>Căn cứ vào điều kiện kinh tế - xã hội và nhu cầu bảo vệ quyền lợi người tiêu dùng trong từng thời kỳ</a:t>
            </a:r>
            <a:r>
              <a:rPr lang="en-US" sz="7200" dirty="0">
                <a:solidFill>
                  <a:schemeClr val="tx1"/>
                </a:solidFill>
              </a:rPr>
              <a:t>.</a:t>
            </a: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A345A2-9C8F-4250-82F9-0447849E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3751" y="1912441"/>
            <a:ext cx="6013472" cy="344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8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PHÂN QUYỀN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BCT</a:t>
            </a:r>
          </a:p>
        </p:txBody>
      </p:sp>
      <p:sp>
        <p:nvSpPr>
          <p:cNvPr id="25" name="Content Placeholder 17"/>
          <p:cNvSpPr txBox="1">
            <a:spLocks/>
          </p:cNvSpPr>
          <p:nvPr/>
        </p:nvSpPr>
        <p:spPr>
          <a:xfrm>
            <a:off x="541609" y="1455491"/>
            <a:ext cx="5554391" cy="471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vi-V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tư 42/2025/TT-BCT ngày 22/6/2025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ởng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BCT b</a:t>
            </a:r>
            <a:r>
              <a:rPr lang="vi-VN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hành Danh mục sản phẩm, hàng hóa, dịch vụ phải đăng ký 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HĐTM, ĐKGDC</a:t>
            </a:r>
            <a:endParaRPr lang="vi-VN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 descr="Small circle with number 2 inside  indicating step 2"/>
          <p:cNvGrpSpPr/>
          <p:nvPr/>
        </p:nvGrpSpPr>
        <p:grpSpPr bwMode="blackWhite">
          <a:xfrm>
            <a:off x="531552" y="2804257"/>
            <a:ext cx="558179" cy="409838"/>
            <a:chOff x="6953426" y="711274"/>
            <a:chExt cx="558179" cy="409838"/>
          </a:xfrm>
        </p:grpSpPr>
        <p:sp>
          <p:nvSpPr>
            <p:cNvPr id="34" name="Oval 33" descr="Small ci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 descr="Number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36" name="Content Placeholder 17"/>
          <p:cNvSpPr txBox="1">
            <a:spLocks/>
          </p:cNvSpPr>
          <p:nvPr/>
        </p:nvSpPr>
        <p:spPr>
          <a:xfrm>
            <a:off x="1056512" y="2855084"/>
            <a:ext cx="4785867" cy="7639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 err="1">
                <a:solidFill>
                  <a:schemeClr val="tx1"/>
                </a:solidFill>
              </a:rPr>
              <a:t>Đối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tượng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áp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dụng</a:t>
            </a:r>
            <a:r>
              <a:rPr lang="fr-FR" sz="7200" dirty="0">
                <a:solidFill>
                  <a:schemeClr val="tx1"/>
                </a:solidFill>
              </a:rPr>
              <a:t> (</a:t>
            </a:r>
            <a:r>
              <a:rPr lang="fr-FR" sz="7200" dirty="0" err="1">
                <a:solidFill>
                  <a:schemeClr val="tx1"/>
                </a:solidFill>
              </a:rPr>
              <a:t>khoản</a:t>
            </a:r>
            <a:r>
              <a:rPr lang="fr-FR" sz="7200" dirty="0">
                <a:solidFill>
                  <a:schemeClr val="tx1"/>
                </a:solidFill>
              </a:rPr>
              <a:t> 2 </a:t>
            </a:r>
            <a:r>
              <a:rPr lang="fr-FR" sz="7200" dirty="0" err="1">
                <a:solidFill>
                  <a:schemeClr val="tx1"/>
                </a:solidFill>
              </a:rPr>
              <a:t>Điều</a:t>
            </a:r>
            <a:r>
              <a:rPr lang="fr-FR" sz="7200" dirty="0">
                <a:solidFill>
                  <a:schemeClr val="tx1"/>
                </a:solidFill>
              </a:rPr>
              <a:t> 1):</a:t>
            </a:r>
          </a:p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>
                <a:solidFill>
                  <a:schemeClr val="tx1"/>
                </a:solidFill>
              </a:rPr>
              <a:t>a) </a:t>
            </a:r>
            <a:r>
              <a:rPr lang="fr-FR" sz="7200" dirty="0" err="1">
                <a:solidFill>
                  <a:schemeClr val="tx1"/>
                </a:solidFill>
              </a:rPr>
              <a:t>Ủy</a:t>
            </a:r>
            <a:r>
              <a:rPr lang="fr-FR" sz="7200" dirty="0">
                <a:solidFill>
                  <a:schemeClr val="tx1"/>
                </a:solidFill>
              </a:rPr>
              <a:t> ban </a:t>
            </a:r>
            <a:r>
              <a:rPr lang="fr-FR" sz="7200" dirty="0" err="1">
                <a:solidFill>
                  <a:schemeClr val="tx1"/>
                </a:solidFill>
              </a:rPr>
              <a:t>Cạnh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tranh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quốc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gia</a:t>
            </a:r>
            <a:r>
              <a:rPr lang="fr-FR" sz="7200" dirty="0">
                <a:solidFill>
                  <a:schemeClr val="tx1"/>
                </a:solidFill>
              </a:rPr>
              <a:t>;</a:t>
            </a:r>
          </a:p>
          <a:p>
            <a:pPr marL="0" lv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fr-FR" sz="7200" dirty="0">
                <a:solidFill>
                  <a:schemeClr val="tx1"/>
                </a:solidFill>
              </a:rPr>
              <a:t>b) UBND </a:t>
            </a:r>
            <a:r>
              <a:rPr lang="fr-FR" sz="7200" dirty="0" err="1">
                <a:solidFill>
                  <a:schemeClr val="tx1"/>
                </a:solidFill>
              </a:rPr>
              <a:t>cấp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tỉnh</a:t>
            </a:r>
            <a:r>
              <a:rPr lang="fr-FR" sz="7200" dirty="0">
                <a:solidFill>
                  <a:schemeClr val="tx1"/>
                </a:solidFill>
              </a:rPr>
              <a:t>;</a:t>
            </a:r>
            <a:endParaRPr lang="en-US" sz="7200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7200" dirty="0">
                <a:solidFill>
                  <a:schemeClr val="tx1"/>
                </a:solidFill>
              </a:rPr>
              <a:t>c) </a:t>
            </a:r>
            <a:r>
              <a:rPr lang="fr-FR" sz="7200" dirty="0" err="1">
                <a:solidFill>
                  <a:schemeClr val="tx1"/>
                </a:solidFill>
              </a:rPr>
              <a:t>Tổ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chức</a:t>
            </a:r>
            <a:r>
              <a:rPr lang="fr-FR" sz="7200" dirty="0">
                <a:solidFill>
                  <a:schemeClr val="tx1"/>
                </a:solidFill>
              </a:rPr>
              <a:t>, </a:t>
            </a:r>
            <a:r>
              <a:rPr lang="fr-FR" sz="7200" dirty="0" err="1">
                <a:solidFill>
                  <a:schemeClr val="tx1"/>
                </a:solidFill>
              </a:rPr>
              <a:t>cá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nhân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khác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có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liên</a:t>
            </a:r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err="1">
                <a:solidFill>
                  <a:schemeClr val="tx1"/>
                </a:solidFill>
              </a:rPr>
              <a:t>quan</a:t>
            </a:r>
            <a:r>
              <a:rPr lang="fr-FR" sz="7200" dirty="0">
                <a:solidFill>
                  <a:schemeClr val="tx1"/>
                </a:solidFill>
              </a:rPr>
              <a:t>.</a:t>
            </a:r>
            <a:endParaRPr lang="en-US" sz="8000" dirty="0">
              <a:solidFill>
                <a:schemeClr val="tx1"/>
              </a:solidFill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7" name="Group 36" descr="Small circle with number 4 inside  indicating step 4"/>
          <p:cNvGrpSpPr/>
          <p:nvPr/>
        </p:nvGrpSpPr>
        <p:grpSpPr bwMode="blackWhite">
          <a:xfrm>
            <a:off x="541609" y="4593143"/>
            <a:ext cx="558179" cy="409838"/>
            <a:chOff x="6963483" y="167038"/>
            <a:chExt cx="558179" cy="409838"/>
          </a:xfrm>
        </p:grpSpPr>
        <p:sp>
          <p:nvSpPr>
            <p:cNvPr id="38" name="Oval 37" descr="Small circle"/>
            <p:cNvSpPr/>
            <p:nvPr/>
          </p:nvSpPr>
          <p:spPr bwMode="blackWhite">
            <a:xfrm>
              <a:off x="7025069" y="167038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 descr="Number 4"/>
            <p:cNvSpPr txBox="1">
              <a:spLocks noChangeAspect="1"/>
            </p:cNvSpPr>
            <p:nvPr/>
          </p:nvSpPr>
          <p:spPr bwMode="blackWhite">
            <a:xfrm>
              <a:off x="6963483" y="167038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40" name="Content Placeholder 17"/>
          <p:cNvSpPr txBox="1">
            <a:spLocks/>
          </p:cNvSpPr>
          <p:nvPr/>
        </p:nvSpPr>
        <p:spPr>
          <a:xfrm>
            <a:off x="1023089" y="4538815"/>
            <a:ext cx="4785867" cy="56353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Thời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điểm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hiệu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lực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Thông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</a:t>
            </a:r>
            <a:r>
              <a:rPr lang="vi-VN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ư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01/7/2025. QĐ 07/2024/QĐ-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TTg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của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TTCP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hết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hiệu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lực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cùng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thời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điểm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Thông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</a:t>
            </a:r>
            <a:r>
              <a:rPr lang="vi-VN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ư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42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có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hiệu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lực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theo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khoản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5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Điều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61 NĐ 146/2025.</a:t>
            </a: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F302AAB-86D5-4CAD-8978-864DF3DE2DD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83044" y="1562470"/>
          <a:ext cx="5195703" cy="4167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35">
                  <a:extLst>
                    <a:ext uri="{9D8B030D-6E8A-4147-A177-3AD203B41FA5}">
                      <a16:colId xmlns:a16="http://schemas.microsoft.com/office/drawing/2014/main" val="239690352"/>
                    </a:ext>
                  </a:extLst>
                </a:gridCol>
                <a:gridCol w="4777968">
                  <a:extLst>
                    <a:ext uri="{9D8B030D-6E8A-4147-A177-3AD203B41FA5}">
                      <a16:colId xmlns:a16="http://schemas.microsoft.com/office/drawing/2014/main" val="2554397118"/>
                    </a:ext>
                  </a:extLst>
                </a:gridCol>
              </a:tblGrid>
              <a:tr h="5485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TT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err="1">
                          <a:effectLst/>
                        </a:rPr>
                        <a:t>Sản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phẩm</a:t>
                      </a:r>
                      <a:r>
                        <a:rPr lang="en-AU" sz="1400" dirty="0">
                          <a:effectLst/>
                        </a:rPr>
                        <a:t>, </a:t>
                      </a:r>
                      <a:r>
                        <a:rPr lang="en-AU" sz="1400" dirty="0" err="1">
                          <a:effectLst/>
                        </a:rPr>
                        <a:t>hàng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hóa</a:t>
                      </a:r>
                      <a:r>
                        <a:rPr lang="en-AU" sz="1400" dirty="0">
                          <a:effectLst/>
                        </a:rPr>
                        <a:t>, </a:t>
                      </a:r>
                      <a:r>
                        <a:rPr lang="en-AU" sz="1400" dirty="0" err="1">
                          <a:effectLst/>
                        </a:rPr>
                        <a:t>dịch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vụ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013043"/>
                  </a:ext>
                </a:extLst>
              </a:tr>
              <a:tr h="5485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Cung cấp điện phục vụ mục đích sinh hoạt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7565701"/>
                  </a:ext>
                </a:extLst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Cung cấp nước sinh hoạt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5242873"/>
                  </a:ext>
                </a:extLst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Truyền hình trả tiền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4540451"/>
                  </a:ext>
                </a:extLst>
              </a:tr>
              <a:tr h="8228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Dịch vụ viễn thông di động mặt đất (dịch vụ thoại, dịch vụ nhắn tin, dịch vụ truy nhập Internet)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9839269"/>
                  </a:ext>
                </a:extLst>
              </a:tr>
              <a:tr h="5662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Dịch vụ viễn thông cố định mặt đất (dịch vụ thoại, dịch vụ truy nhập Internet)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6561730"/>
                  </a:ext>
                </a:extLst>
              </a:tr>
              <a:tr h="5485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Vận chuyển hành khách đường hàng không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5172778"/>
                  </a:ext>
                </a:extLst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Vận chuyển hành khách đường sắt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258797"/>
                  </a:ext>
                </a:extLst>
              </a:tr>
              <a:tr h="2831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400" dirty="0" err="1">
                          <a:effectLst/>
                        </a:rPr>
                        <a:t>Mua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bán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căn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hộ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chung</a:t>
                      </a:r>
                      <a:r>
                        <a:rPr lang="en-AU" sz="1400" dirty="0">
                          <a:effectLst/>
                        </a:rPr>
                        <a:t> </a:t>
                      </a:r>
                      <a:r>
                        <a:rPr lang="en-AU" sz="1400" dirty="0" err="1">
                          <a:effectLst/>
                        </a:rPr>
                        <a:t>cư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1264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74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8019111" cy="64008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PHÂN QUYỀN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UBND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ontent Placeholder 17"/>
          <p:cNvSpPr txBox="1">
            <a:spLocks/>
          </p:cNvSpPr>
          <p:nvPr/>
        </p:nvSpPr>
        <p:spPr>
          <a:xfrm>
            <a:off x="541609" y="145549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vi-VN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 descr="Small circle with number 2 inside  indicating step 2"/>
          <p:cNvGrpSpPr/>
          <p:nvPr/>
        </p:nvGrpSpPr>
        <p:grpSpPr bwMode="blackWhite">
          <a:xfrm>
            <a:off x="532093" y="2913866"/>
            <a:ext cx="558179" cy="413209"/>
            <a:chOff x="6950898" y="711274"/>
            <a:chExt cx="558179" cy="413209"/>
          </a:xfrm>
        </p:grpSpPr>
        <p:sp>
          <p:nvSpPr>
            <p:cNvPr id="34" name="Oval 33" descr="Small ci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 descr="Number 2"/>
            <p:cNvSpPr txBox="1">
              <a:spLocks noChangeAspect="1"/>
            </p:cNvSpPr>
            <p:nvPr/>
          </p:nvSpPr>
          <p:spPr bwMode="blackWhite">
            <a:xfrm>
              <a:off x="6950898" y="755151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36" name="Content Placeholder 17"/>
          <p:cNvSpPr txBox="1">
            <a:spLocks/>
          </p:cNvSpPr>
          <p:nvPr/>
        </p:nvSpPr>
        <p:spPr>
          <a:xfrm>
            <a:off x="1066040" y="2865754"/>
            <a:ext cx="4585730" cy="7639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7200" dirty="0">
                <a:solidFill>
                  <a:schemeClr val="tx1"/>
                </a:solidFill>
                <a:sym typeface="Wingdings" panose="05000000000000000000" pitchFamily="2" charset="2"/>
              </a:rPr>
              <a:t>T</a:t>
            </a:r>
            <a:r>
              <a:rPr lang="vi-VN" sz="7200" dirty="0">
                <a:solidFill>
                  <a:schemeClr val="tx1"/>
                </a:solidFill>
                <a:sym typeface="Wingdings" panose="05000000000000000000" pitchFamily="2" charset="2"/>
              </a:rPr>
              <a:t>rường hợp tỉnh </a:t>
            </a:r>
            <a:r>
              <a:rPr lang="vi-VN" sz="7200" b="1" dirty="0">
                <a:solidFill>
                  <a:schemeClr val="tx1"/>
                </a:solidFill>
                <a:sym typeface="Wingdings" panose="05000000000000000000" pitchFamily="2" charset="2"/>
              </a:rPr>
              <a:t>áp dụng đúng</a:t>
            </a:r>
            <a:r>
              <a:rPr lang="vi-VN" sz="7200" dirty="0">
                <a:solidFill>
                  <a:schemeClr val="tx1"/>
                </a:solidFill>
                <a:sym typeface="Wingdings" panose="05000000000000000000" pitchFamily="2" charset="2"/>
              </a:rPr>
              <a:t> các lĩnh vực thuộc Danh mục ban hành kèm theo </a:t>
            </a:r>
            <a:r>
              <a:rPr lang="en-US" sz="7200" dirty="0">
                <a:solidFill>
                  <a:schemeClr val="tx1"/>
                </a:solidFill>
                <a:sym typeface="Wingdings" panose="05000000000000000000" pitchFamily="2" charset="2"/>
              </a:rPr>
              <a:t>TT</a:t>
            </a:r>
            <a:r>
              <a:rPr lang="vi-VN" sz="7200" dirty="0">
                <a:solidFill>
                  <a:schemeClr val="tx1"/>
                </a:solidFill>
                <a:sym typeface="Wingdings" panose="05000000000000000000" pitchFamily="2" charset="2"/>
              </a:rPr>
              <a:t> 42 thì Chủ tịch UBND cấp tỉnh không cần ban hành Quyết định</a:t>
            </a:r>
            <a:r>
              <a:rPr lang="en-US" sz="72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r>
              <a:rPr lang="fr-FR" sz="72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endParaRPr lang="en-US" sz="8000" dirty="0">
              <a:solidFill>
                <a:schemeClr val="tx1"/>
              </a:solidFill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7" name="Group 36" descr="Small circle with number 4 inside  indicating step 4"/>
          <p:cNvGrpSpPr/>
          <p:nvPr/>
        </p:nvGrpSpPr>
        <p:grpSpPr bwMode="blackWhite">
          <a:xfrm>
            <a:off x="514513" y="4674378"/>
            <a:ext cx="558179" cy="409838"/>
            <a:chOff x="6963483" y="167038"/>
            <a:chExt cx="558179" cy="409838"/>
          </a:xfrm>
        </p:grpSpPr>
        <p:sp>
          <p:nvSpPr>
            <p:cNvPr id="38" name="Oval 37" descr="Small circle"/>
            <p:cNvSpPr/>
            <p:nvPr/>
          </p:nvSpPr>
          <p:spPr bwMode="blackWhite">
            <a:xfrm>
              <a:off x="7025069" y="167038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 descr="Number 4"/>
            <p:cNvSpPr txBox="1">
              <a:spLocks noChangeAspect="1"/>
            </p:cNvSpPr>
            <p:nvPr/>
          </p:nvSpPr>
          <p:spPr bwMode="blackWhite">
            <a:xfrm>
              <a:off x="6963483" y="167038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40" name="Content Placeholder 17"/>
          <p:cNvSpPr txBox="1">
            <a:spLocks/>
          </p:cNvSpPr>
          <p:nvPr/>
        </p:nvSpPr>
        <p:spPr>
          <a:xfrm>
            <a:off x="986657" y="4674880"/>
            <a:ext cx="4628680" cy="1089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vi-VN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rường hợp tỉnh cần </a:t>
            </a:r>
            <a:r>
              <a:rPr lang="vi-VN" sz="72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bổ sung</a:t>
            </a:r>
            <a:r>
              <a:rPr lang="vi-VN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thêm lĩnh vực khác ngoài Thông tư 42 thì 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CT UBND </a:t>
            </a:r>
            <a:r>
              <a:rPr lang="en-US" sz="7200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tỉnh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vi-VN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ban hành Quyết định cho riêng lĩnh vực đó và áp dụng riêng trong tỉnh mình</a:t>
            </a:r>
            <a:r>
              <a:rPr lang="en-US" sz="7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A345A2-9C8F-4250-82F9-0447849E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5895" y="2494522"/>
            <a:ext cx="6013472" cy="35029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096423-51E5-4E66-A049-822617475C6C}"/>
              </a:ext>
            </a:extLst>
          </p:cNvPr>
          <p:cNvSpPr/>
          <p:nvPr/>
        </p:nvSpPr>
        <p:spPr>
          <a:xfrm>
            <a:off x="663721" y="1312016"/>
            <a:ext cx="10986670" cy="1441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Chủ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tịch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UBND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cấp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tỉnh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ban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hành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sửa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đổi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Danh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mục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phải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đăng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ký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tùy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theo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điều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kiện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KT-XH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và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nhu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cầu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vi-VN" b="1" dirty="0">
                <a:latin typeface="Segoe UI" panose="020B0502040204020203" pitchFamily="34" charset="0"/>
                <a:cs typeface="Segoe UI" panose="020B0502040204020203" pitchFamily="34" charset="0"/>
              </a:rPr>
              <a:t>bảo vệ 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QL NTD</a:t>
            </a:r>
            <a:r>
              <a:rPr lang="vi-VN" b="1" dirty="0">
                <a:latin typeface="Segoe UI" panose="020B0502040204020203" pitchFamily="34" charset="0"/>
                <a:cs typeface="Segoe UI" panose="020B0502040204020203" pitchFamily="34" charset="0"/>
              </a:rPr>
              <a:t> trong từng thời kỳ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Khoản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1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Điều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28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Luật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 BVQLNTD).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Theo </a:t>
            </a:r>
            <a:r>
              <a:rPr lang="en-US" b="1" dirty="0" err="1">
                <a:latin typeface="Segoe UI" panose="020B0502040204020203" pitchFamily="34" charset="0"/>
                <a:cs typeface="Segoe UI" panose="020B0502040204020203" pitchFamily="34" charset="0"/>
              </a:rPr>
              <a:t>đó</a:t>
            </a: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961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5DDD8-7E9B-D4B5-972C-938EA7A70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B37F-B7B6-F205-0CA6-30A8F5A5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PHÂN CẤP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64A5F-48F7-6E0A-4EF2-5CD01D86FD5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87823" cy="474429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146/2025/NĐ-CP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Nhiệm vụ, quyền hạn của Bộ Công Thương về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tiếp nhận hồ sơ đăng ký hợp đồng theo mẫu, điều kiện giao dịch chung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quy định tại khoản 1 Điều 7 của Nghị định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Nghị định 55/2024/NĐ-CP"/>
              </a:rPr>
              <a:t>55/2024/NĐ-CP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Ủy ban nhân dân cấp tỉnh thực hiện.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Nhiệm vụ, quyền hạn của Bộ Công Thương về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tiếp nhận thông báo của tổ chức, cá nhân kinh doanh về tình hình đăng ký và áp dụng hợp đồng theo mẫu, điều kiện giao dịch chung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quy định tại khoản 3 Điều 7 của Nghị định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Nghị định 55/2024/NĐ-CP"/>
              </a:rPr>
              <a:t>55/2024/NĐ-CP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Ủy ban nhân dân cấp tỉnh thực hiện.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59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H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NỘI DUNG THỰC THI</a:t>
            </a:r>
          </a:p>
        </p:txBody>
      </p:sp>
      <p:sp>
        <p:nvSpPr>
          <p:cNvPr id="25" name="Content Placeholder 17"/>
          <p:cNvSpPr txBox="1">
            <a:spLocks/>
          </p:cNvSpPr>
          <p:nvPr/>
        </p:nvSpPr>
        <p:spPr>
          <a:xfrm>
            <a:off x="363985" y="1455491"/>
            <a:ext cx="5326601" cy="33779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4863/BCT-CT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02/7/2025 </a:t>
            </a:r>
            <a:r>
              <a:rPr lang="en-US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BCT v</a:t>
            </a:r>
            <a:r>
              <a:rPr lang="vi-V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/v hướng dẫn một số vấn đề thực thi Nghị định số 55/2024/NĐ-CP theo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Nghị định số 146/2025/NĐ-CP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E89AFB98-6997-4ACC-B361-41B9C17AAA33}"/>
              </a:ext>
            </a:extLst>
          </p:cNvPr>
          <p:cNvSpPr txBox="1">
            <a:spLocks/>
          </p:cNvSpPr>
          <p:nvPr/>
        </p:nvSpPr>
        <p:spPr>
          <a:xfrm>
            <a:off x="363985" y="3594778"/>
            <a:ext cx="5326601" cy="7639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55/2024/NĐ-CP:</a:t>
            </a:r>
          </a:p>
          <a:p>
            <a:pPr marL="0" indent="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Quyết định số… của Thủ tướng Chính phủ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đ</a:t>
            </a:r>
            <a:r>
              <a:rPr lang="vi-V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Thông tư số… ngày…tháng…năm… của Bộ Công Thương/ Quyết định số ngày…tháng…năm… của Ủy ban nhân dân....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vi-VN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7D9545-7424-49A9-9343-F409BC7DA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017" y="1238099"/>
            <a:ext cx="6054572" cy="31918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B9C0C4-F9AB-4054-990F-9F8BC6A82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7017" y="4563122"/>
            <a:ext cx="6054572" cy="196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5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2E5E5-C8A9-9AA5-351D-FF2114536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B75BDA-2EAC-3080-B17C-DE3569BFD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410010" cy="6400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H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NỘI DUNG THỰC THI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Content Placeholder 17">
            <a:extLst>
              <a:ext uri="{FF2B5EF4-FFF2-40B4-BE49-F238E27FC236}">
                <a16:creationId xmlns:a16="http://schemas.microsoft.com/office/drawing/2014/main" id="{C58CC1F7-8F3D-AFE1-77C6-670713D761D5}"/>
              </a:ext>
            </a:extLst>
          </p:cNvPr>
          <p:cNvSpPr txBox="1">
            <a:spLocks/>
          </p:cNvSpPr>
          <p:nvPr/>
        </p:nvSpPr>
        <p:spPr>
          <a:xfrm>
            <a:off x="281702" y="1349093"/>
            <a:ext cx="5630250" cy="1520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9F973E58-0A88-4C21-A907-5A9EB7D53F33}"/>
              </a:ext>
            </a:extLst>
          </p:cNvPr>
          <p:cNvSpPr txBox="1">
            <a:spLocks/>
          </p:cNvSpPr>
          <p:nvPr/>
        </p:nvSpPr>
        <p:spPr>
          <a:xfrm>
            <a:off x="227861" y="1517768"/>
            <a:ext cx="5258539" cy="1432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55/2024/NĐ-CP: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h</a:t>
            </a:r>
            <a:r>
              <a:rPr lang="vi-VN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BCT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Phạm vi </a:t>
            </a: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QLNN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BVQLNTD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DN. </a:t>
            </a:r>
          </a:p>
          <a:p>
            <a:pPr marL="0" indent="0"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DN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có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thể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đăng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ký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tại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bất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kỳ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địa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</a:t>
            </a:r>
            <a:r>
              <a:rPr lang="vi-VN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ư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ơng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nào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áp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dụng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trên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phạm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vi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toàn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quốc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vi-V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2000"/>
              </a:spcAft>
              <a:buNone/>
              <a:defRPr/>
            </a:pPr>
            <a:endParaRPr lang="en-US" sz="1600" b="1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1DA8D5-C834-9391-F0F2-70B02A74B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097" y="1260827"/>
            <a:ext cx="6205492" cy="24098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56E64F-DC63-DB5F-9D27-120A97E5B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6097" y="3773010"/>
            <a:ext cx="6205493" cy="301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16c05727-aa75-4e4a-9b5f-8a80a1165891"/>
    <ds:schemaRef ds:uri="71af3243-3dd4-4a8d-8c0d-dd76da1f02a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686</TotalTime>
  <Words>1054</Words>
  <Application>Microsoft Office PowerPoint</Application>
  <PresentationFormat>Widescreen</PresentationFormat>
  <Paragraphs>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Segoe UI Semibold</vt:lpstr>
      <vt:lpstr>Times New Roman</vt:lpstr>
      <vt:lpstr>Verdana</vt:lpstr>
      <vt:lpstr>Wingdings</vt:lpstr>
      <vt:lpstr>WelcomeDoc</vt:lpstr>
      <vt:lpstr>NỘI DUNG PHÂN CẤP, PHÂN QUYỀN</vt:lpstr>
      <vt:lpstr>KIỂM SOÁT HĐTM, ĐKGDC:</vt:lpstr>
      <vt:lpstr>PowerPoint Presentation</vt:lpstr>
      <vt:lpstr>I. PHÂN QUYỀN (Tiếp) - Cơ sở thực hiện</vt:lpstr>
      <vt:lpstr>I. PHÂN QUYỀN (Tiếp) - Bộ trưởng BCT</vt:lpstr>
      <vt:lpstr>I. PHÂN QUYỀN (Tiếp) - UBND cấp tỉnh</vt:lpstr>
      <vt:lpstr>II. PHÂN CẤP</vt:lpstr>
      <vt:lpstr>III. HƯỚNG DẪN NỘI DUNG THỰC THI</vt:lpstr>
      <vt:lpstr>III. HƯỚNG DẪN NỘI DUNG THỰC THI (Tiếp)</vt:lpstr>
      <vt:lpstr>III. HƯỚNG DẪN NỘI DUNG THỰC THI (Tiếp)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NỘI DUNG PHÂN CẤP, PHÂN QUYỀN</dc:title>
  <dc:creator>Cali Pham</dc:creator>
  <cp:keywords/>
  <cp:lastModifiedBy>Loantd</cp:lastModifiedBy>
  <cp:revision>67</cp:revision>
  <dcterms:created xsi:type="dcterms:W3CDTF">2025-06-19T02:13:17Z</dcterms:created>
  <dcterms:modified xsi:type="dcterms:W3CDTF">2025-08-12T04:00:17Z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